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Layouts/slideLayout12.xml" ContentType="application/vnd.openxmlformats-officedocument.presentationml.slideLayout+xml"/>
  <Override PartName="/ppt/slides/slide16.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sldIdLst>
    <p:sldId id="256" r:id="rId2"/>
    <p:sldId id="257" r:id="rId3"/>
    <p:sldId id="264" r:id="rId4"/>
    <p:sldId id="265" r:id="rId5"/>
    <p:sldId id="262" r:id="rId6"/>
    <p:sldId id="266" r:id="rId7"/>
    <p:sldId id="267" r:id="rId8"/>
    <p:sldId id="258" r:id="rId9"/>
    <p:sldId id="259" r:id="rId10"/>
    <p:sldId id="268" r:id="rId11"/>
    <p:sldId id="269" r:id="rId12"/>
    <p:sldId id="270" r:id="rId13"/>
    <p:sldId id="271" r:id="rId14"/>
    <p:sldId id="260" r:id="rId15"/>
    <p:sldId id="272" r:id="rId16"/>
    <p:sldId id="273"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82" d="100"/>
          <a:sy n="82" d="100"/>
        </p:scale>
        <p:origin x="-1104" y="-12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27094"/>
            <a:ext cx="7772400" cy="1470025"/>
          </a:xfrm>
        </p:spPr>
        <p:txBody>
          <a:bodyPr anchor="b" anchorCtr="0"/>
          <a:lstStyle>
            <a:lvl1pPr>
              <a:defRPr sz="5400">
                <a:gradFill>
                  <a:gsLst>
                    <a:gs pos="0">
                      <a:schemeClr val="tx2"/>
                    </a:gs>
                    <a:gs pos="100000">
                      <a:schemeClr val="tx2">
                        <a:lumMod val="75000"/>
                      </a:schemeClr>
                    </a:gs>
                  </a:gsLst>
                  <a:lin ang="5400000" scaled="0"/>
                </a:gradFill>
                <a:effectLst>
                  <a:outerShdw blurRad="50800" dist="25400" dir="5400000" algn="t" rotWithShape="0">
                    <a:prstClr val="black">
                      <a:alpha val="40000"/>
                    </a:prstClr>
                  </a:outerShdw>
                </a:effectLst>
              </a:defRPr>
            </a:lvl1pPr>
          </a:lstStyle>
          <a:p>
            <a:r>
              <a:rPr lang="en-US" smtClean="0"/>
              <a:t>Click to edit Master title style</a:t>
            </a:r>
            <a:endParaRPr/>
          </a:p>
        </p:txBody>
      </p:sp>
      <p:sp>
        <p:nvSpPr>
          <p:cNvPr id="3" name="Subtitle 2"/>
          <p:cNvSpPr>
            <a:spLocks noGrp="1"/>
          </p:cNvSpPr>
          <p:nvPr>
            <p:ph type="subTitle" idx="1"/>
          </p:nvPr>
        </p:nvSpPr>
        <p:spPr>
          <a:xfrm>
            <a:off x="685801" y="3810000"/>
            <a:ext cx="7770812" cy="1752600"/>
          </a:xfrm>
        </p:spPr>
        <p:txBody>
          <a:bodyPr>
            <a:normAutofit/>
          </a:bodyPr>
          <a:lstStyle>
            <a:lvl1pPr marL="0" indent="0" algn="ctr">
              <a:spcBef>
                <a:spcPts val="300"/>
              </a:spcBef>
              <a:buNone/>
              <a:defRPr sz="1600">
                <a:gradFill>
                  <a:gsLst>
                    <a:gs pos="0">
                      <a:schemeClr val="tx2"/>
                    </a:gs>
                    <a:gs pos="100000">
                      <a:schemeClr val="tx2">
                        <a:lumMod val="75000"/>
                      </a:schemeClr>
                    </a:gs>
                  </a:gsLst>
                  <a:lin ang="5400000" scaled="0"/>
                </a:gradFill>
                <a:effectLst>
                  <a:outerShdw blurRad="50800" dist="38100" dir="5400000" algn="t"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F8B773BB-3B34-E242-9CA5-86D979F8308B}" type="datetimeFigureOut">
              <a:rPr lang="en-US" smtClean="0"/>
              <a:pPr/>
              <a:t>12/9/12</a:t>
            </a:fld>
            <a:endParaRPr lang="en-US"/>
          </a:p>
        </p:txBody>
      </p:sp>
      <p:sp>
        <p:nvSpPr>
          <p:cNvPr id="5" name="Footer Placeholder 4"/>
          <p:cNvSpPr>
            <a:spLocks noGrp="1"/>
          </p:cNvSpPr>
          <p:nvPr>
            <p:ph type="ftr" sz="quarter" idx="11"/>
          </p:nvPr>
        </p:nvSpPr>
        <p:spPr/>
        <p:txBody>
          <a:bodyPr/>
          <a:lstStyle/>
          <a:p>
            <a:endParaRPr lang="en-US"/>
          </a:p>
        </p:txBody>
      </p:sp>
      <p:pic>
        <p:nvPicPr>
          <p:cNvPr id="7" name="Picture 6" descr="CoverGlyph.png"/>
          <p:cNvPicPr>
            <a:picLocks noChangeAspect="1"/>
          </p:cNvPicPr>
          <p:nvPr/>
        </p:nvPicPr>
        <p:blipFill>
          <a:blip r:embed="rId2"/>
          <a:stretch>
            <a:fillRect/>
          </a:stretch>
        </p:blipFill>
        <p:spPr>
          <a:xfrm>
            <a:off x="4010025" y="3048000"/>
            <a:ext cx="1123950" cy="771525"/>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3738282"/>
            <a:ext cx="7770813" cy="1048870"/>
          </a:xfrm>
          <a:effectLst/>
        </p:spPr>
        <p:txBody>
          <a:bodyPr vert="horz" lIns="91440" tIns="45720" rIns="91440" bIns="45720" rtlCol="0" anchor="b" anchorCtr="0">
            <a:noAutofit/>
          </a:bodyPr>
          <a:lstStyle>
            <a:lvl1pPr algn="ctr" defTabSz="914400" rtl="0" eaLnBrk="1" latinLnBrk="0" hangingPunct="1">
              <a:spcBef>
                <a:spcPct val="0"/>
              </a:spcBef>
              <a:buNone/>
              <a:defRPr sz="3800" b="0" kern="1200">
                <a:solidFill>
                  <a:schemeClr val="tx2"/>
                </a:solidFill>
                <a:effectLst>
                  <a:outerShdw blurRad="38100" dist="12700" algn="l"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2286000" y="457200"/>
            <a:ext cx="4572000" cy="3173506"/>
          </a:xfrm>
          <a:ln w="101600">
            <a:solidFill>
              <a:schemeClr val="tx1"/>
            </a:solidFill>
            <a:miter lim="800000"/>
          </a:ln>
          <a:effectLst>
            <a:outerShdw blurRad="50800" dist="38100" dir="2700000" algn="tl" rotWithShape="0">
              <a:prstClr val="black">
                <a:alpha val="40000"/>
              </a:prstClr>
            </a:outerShdw>
          </a:effectLst>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685800" y="5181600"/>
            <a:ext cx="7770813" cy="685800"/>
          </a:xfrm>
        </p:spPr>
        <p:txBody>
          <a:bodyPr vert="horz" lIns="91440" tIns="45720" rIns="91440" bIns="45720" rtlCol="0">
            <a:normAutofit/>
          </a:bodyPr>
          <a:lstStyle>
            <a:lvl1pPr marL="0" indent="0" algn="ctr">
              <a:spcBef>
                <a:spcPts val="300"/>
              </a:spcBef>
              <a:buNone/>
              <a:defRPr sz="180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2000"/>
              </a:spcBef>
              <a:buClr>
                <a:schemeClr val="accent3"/>
              </a:buClr>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F8B773BB-3B34-E242-9CA5-86D979F8308B}" type="datetimeFigureOut">
              <a:rPr lang="en-US" smtClean="0"/>
              <a:pPr/>
              <a:t>12/9/12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113F88-B042-5842-ADDF-A98446C1856A}" type="slidenum">
              <a:rPr lang="en-US" smtClean="0"/>
              <a:pPr/>
              <a:t>‹#›</a:t>
            </a:fld>
            <a:endParaRPr lang="en-US"/>
          </a:p>
        </p:txBody>
      </p:sp>
      <p:pic>
        <p:nvPicPr>
          <p:cNvPr id="11" name="Picture 2" descr="HR-Glyph-R3.png"/>
          <p:cNvPicPr>
            <a:picLocks noChangeAspect="1" noChangeArrowheads="1"/>
          </p:cNvPicPr>
          <p:nvPr/>
        </p:nvPicPr>
        <p:blipFill>
          <a:blip r:embed="rId2" cstate="print"/>
          <a:srcRect/>
          <a:stretch>
            <a:fillRect/>
          </a:stretch>
        </p:blipFill>
        <p:spPr bwMode="auto">
          <a:xfrm>
            <a:off x="3749040" y="4890247"/>
            <a:ext cx="1645920" cy="170411"/>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F8B773BB-3B34-E242-9CA5-86D979F8308B}" type="datetimeFigureOut">
              <a:rPr lang="en-US" smtClean="0"/>
              <a:pPr/>
              <a:t>12/9/12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113F88-B042-5842-ADDF-A98446C1856A}" type="slidenum">
              <a:rPr lang="en-US" smtClean="0"/>
              <a:pPr/>
              <a:t>‹#›</a:t>
            </a:fld>
            <a:endParaRPr lang="en-US"/>
          </a:p>
        </p:txBody>
      </p:sp>
      <p:pic>
        <p:nvPicPr>
          <p:cNvPr id="10"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62800" y="537882"/>
            <a:ext cx="1524000" cy="5325036"/>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85800" y="537882"/>
            <a:ext cx="5889812" cy="532503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F8B773BB-3B34-E242-9CA5-86D979F8308B}" type="datetimeFigureOut">
              <a:rPr lang="en-US" smtClean="0"/>
              <a:pPr/>
              <a:t>12/9/12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113F88-B042-5842-ADDF-A98446C1856A}" type="slidenum">
              <a:rPr lang="en-US" smtClean="0"/>
              <a:pPr/>
              <a:t>‹#›</a:t>
            </a:fld>
            <a:endParaRPr lang="en-US"/>
          </a:p>
        </p:txBody>
      </p:sp>
      <p:pic>
        <p:nvPicPr>
          <p:cNvPr id="9" name="Picture 2" descr="HR-Glyph-R3.png"/>
          <p:cNvPicPr>
            <a:picLocks noChangeAspect="1" noChangeArrowheads="1"/>
          </p:cNvPicPr>
          <p:nvPr/>
        </p:nvPicPr>
        <p:blipFill>
          <a:blip r:embed="rId2" cstate="print"/>
          <a:srcRect/>
          <a:stretch>
            <a:fillRect/>
          </a:stretch>
        </p:blipFill>
        <p:spPr bwMode="auto">
          <a:xfrm rot="5400000">
            <a:off x="6052928" y="3115195"/>
            <a:ext cx="1645920" cy="170411"/>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F8B773BB-3B34-E242-9CA5-86D979F8308B}" type="datetimeFigureOut">
              <a:rPr lang="en-US" smtClean="0"/>
              <a:pPr/>
              <a:t>12/9/12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113F88-B042-5842-ADDF-A98446C1856A}" type="slidenum">
              <a:rPr lang="en-US" smtClean="0"/>
              <a:pPr/>
              <a:t>‹#›</a:t>
            </a:fld>
            <a:endParaRPr lang="en-US"/>
          </a:p>
        </p:txBody>
      </p:sp>
      <p:pic>
        <p:nvPicPr>
          <p:cNvPr id="8"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1626440"/>
            <a:ext cx="7770813" cy="1472184"/>
          </a:xfrm>
        </p:spPr>
        <p:txBody>
          <a:bodyPr anchor="b" anchorCtr="0"/>
          <a:lstStyle>
            <a:lvl1pPr algn="ctr">
              <a:defRPr sz="5400" b="0" i="0" cap="none" baseline="0"/>
            </a:lvl1pPr>
          </a:lstStyle>
          <a:p>
            <a:r>
              <a:rPr lang="en-US" smtClean="0"/>
              <a:t>Click to edit Master title style</a:t>
            </a:r>
            <a:endParaRPr/>
          </a:p>
        </p:txBody>
      </p:sp>
      <p:sp>
        <p:nvSpPr>
          <p:cNvPr id="3" name="Text Placeholder 2"/>
          <p:cNvSpPr>
            <a:spLocks noGrp="1"/>
          </p:cNvSpPr>
          <p:nvPr>
            <p:ph type="body" idx="1"/>
          </p:nvPr>
        </p:nvSpPr>
        <p:spPr>
          <a:xfrm>
            <a:off x="685800" y="3813048"/>
            <a:ext cx="7770813" cy="1755648"/>
          </a:xfrm>
        </p:spPr>
        <p:txBody>
          <a:bodyPr anchor="t" anchorCtr="0">
            <a:normAutofit/>
          </a:bodyPr>
          <a:lstStyle>
            <a:lvl1pPr marL="0" indent="0" algn="ctr">
              <a:spcBef>
                <a:spcPts val="30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B773BB-3B34-E242-9CA5-86D979F8308B}" type="datetimeFigureOut">
              <a:rPr lang="en-US" smtClean="0"/>
              <a:pPr/>
              <a:t>12/9/12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113F88-B042-5842-ADDF-A98446C1856A}" type="slidenum">
              <a:rPr lang="en-US" smtClean="0"/>
              <a:pPr/>
              <a:t>‹#›</a:t>
            </a:fld>
            <a:endParaRPr lang="en-US"/>
          </a:p>
        </p:txBody>
      </p:sp>
      <p:pic>
        <p:nvPicPr>
          <p:cNvPr id="7" name="Picture 6" descr="Glyph-SectionHeader.png"/>
          <p:cNvPicPr>
            <a:picLocks noChangeAspect="1"/>
          </p:cNvPicPr>
          <p:nvPr/>
        </p:nvPicPr>
        <p:blipFill>
          <a:blip r:embed="rId2"/>
          <a:stretch>
            <a:fillRect/>
          </a:stretch>
        </p:blipFill>
        <p:spPr>
          <a:xfrm>
            <a:off x="4038600" y="3174066"/>
            <a:ext cx="1066800" cy="59055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685800" y="2209801"/>
            <a:ext cx="3657600" cy="36576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800600" y="2209801"/>
            <a:ext cx="3657600" cy="3657600"/>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F8B773BB-3B34-E242-9CA5-86D979F8308B}" type="datetimeFigureOut">
              <a:rPr lang="en-US" smtClean="0"/>
              <a:pPr/>
              <a:t>12/9/12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113F88-B042-5842-ADDF-A98446C1856A}" type="slidenum">
              <a:rPr lang="en-US" smtClean="0"/>
              <a:pPr/>
              <a:t>‹#›</a:t>
            </a:fld>
            <a:endParaRPr lang="en-US"/>
          </a:p>
        </p:txBody>
      </p:sp>
      <p:pic>
        <p:nvPicPr>
          <p:cNvPr id="9"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685800" y="2027238"/>
            <a:ext cx="3657600" cy="639762"/>
          </a:xfrm>
        </p:spPr>
        <p:txBody>
          <a:bodyPr anchor="ctr" anchorCtr="0"/>
          <a:lstStyle>
            <a:lvl1pPr marL="0" indent="0" algn="ctr">
              <a:spcBef>
                <a:spcPts val="300"/>
              </a:spcBef>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819400"/>
            <a:ext cx="3657600" cy="3048000"/>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800600" y="2027238"/>
            <a:ext cx="3657600" cy="639762"/>
          </a:xfrm>
        </p:spPr>
        <p:txBody>
          <a:bodyPr anchor="ctr" anchorCtr="0"/>
          <a:lstStyle>
            <a:lvl1pPr marL="0" indent="0" algn="ctr">
              <a:spcBef>
                <a:spcPts val="300"/>
              </a:spcBef>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00600" y="2819400"/>
            <a:ext cx="3657600" cy="3048000"/>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F8B773BB-3B34-E242-9CA5-86D979F8308B}" type="datetimeFigureOut">
              <a:rPr lang="en-US" smtClean="0"/>
              <a:pPr/>
              <a:t>12/9/12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113F88-B042-5842-ADDF-A98446C1856A}" type="slidenum">
              <a:rPr lang="en-US" smtClean="0"/>
              <a:pPr/>
              <a:t>‹#›</a:t>
            </a:fld>
            <a:endParaRPr lang="en-US"/>
          </a:p>
        </p:txBody>
      </p:sp>
      <p:pic>
        <p:nvPicPr>
          <p:cNvPr id="11"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F8B773BB-3B34-E242-9CA5-86D979F8308B}" type="datetimeFigureOut">
              <a:rPr lang="en-US" smtClean="0"/>
              <a:pPr/>
              <a:t>12/9/12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113F88-B042-5842-ADDF-A98446C1856A}" type="slidenum">
              <a:rPr lang="en-US" smtClean="0"/>
              <a:pPr/>
              <a:t>‹#›</a:t>
            </a:fld>
            <a:endParaRPr lang="en-US"/>
          </a:p>
        </p:txBody>
      </p:sp>
      <p:pic>
        <p:nvPicPr>
          <p:cNvPr id="8"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B773BB-3B34-E242-9CA5-86D979F8308B}" type="datetimeFigureOut">
              <a:rPr lang="en-US" smtClean="0"/>
              <a:pPr/>
              <a:t>12/9/12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8113F88-B042-5842-ADDF-A98446C1856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8906" y="914400"/>
            <a:ext cx="3657600" cy="1162050"/>
          </a:xfrm>
        </p:spPr>
        <p:txBody>
          <a:bodyPr anchor="b"/>
          <a:lstStyle>
            <a:lvl1pPr algn="ctr">
              <a:defRPr sz="3800" b="0"/>
            </a:lvl1pPr>
          </a:lstStyle>
          <a:p>
            <a:r>
              <a:rPr lang="en-US" smtClean="0"/>
              <a:t>Click to edit Master title style</a:t>
            </a:r>
            <a:endParaRPr/>
          </a:p>
        </p:txBody>
      </p:sp>
      <p:sp>
        <p:nvSpPr>
          <p:cNvPr id="3" name="Content Placeholder 2"/>
          <p:cNvSpPr>
            <a:spLocks noGrp="1"/>
          </p:cNvSpPr>
          <p:nvPr>
            <p:ph idx="1"/>
          </p:nvPr>
        </p:nvSpPr>
        <p:spPr>
          <a:xfrm>
            <a:off x="4796118" y="457199"/>
            <a:ext cx="3657600" cy="5410201"/>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658906" y="2590799"/>
            <a:ext cx="3657600" cy="2895601"/>
          </a:xfrm>
        </p:spPr>
        <p:txBody>
          <a:bodyPr>
            <a:normAutofit/>
          </a:bodyPr>
          <a:lstStyle>
            <a:lvl1pPr marL="0" indent="0" algn="ctr">
              <a:lnSpc>
                <a:spcPct val="110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B773BB-3B34-E242-9CA5-86D979F8308B}" type="datetimeFigureOut">
              <a:rPr lang="en-US" smtClean="0"/>
              <a:pPr/>
              <a:t>12/9/12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113F88-B042-5842-ADDF-A98446C1856A}" type="slidenum">
              <a:rPr lang="en-US" smtClean="0"/>
              <a:pPr/>
              <a:t>‹#›</a:t>
            </a:fld>
            <a:endParaRPr lang="en-US"/>
          </a:p>
        </p:txBody>
      </p:sp>
      <p:pic>
        <p:nvPicPr>
          <p:cNvPr id="10" name="Picture 2" descr="HR-Glyph-R3.png"/>
          <p:cNvPicPr>
            <a:picLocks noChangeAspect="1" noChangeArrowheads="1"/>
          </p:cNvPicPr>
          <p:nvPr/>
        </p:nvPicPr>
        <p:blipFill>
          <a:blip r:embed="rId2" cstate="print"/>
          <a:srcRect/>
          <a:stretch>
            <a:fillRect/>
          </a:stretch>
        </p:blipFill>
        <p:spPr bwMode="auto">
          <a:xfrm>
            <a:off x="1664746" y="2286000"/>
            <a:ext cx="1645920" cy="170411"/>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99013" y="914400"/>
            <a:ext cx="3657600" cy="1161288"/>
          </a:xfrm>
          <a:effectLst/>
        </p:spPr>
        <p:txBody>
          <a:bodyPr vert="horz" lIns="91440" tIns="45720" rIns="91440" bIns="45720" rtlCol="0" anchor="b" anchorCtr="0">
            <a:noAutofit/>
          </a:bodyPr>
          <a:lstStyle>
            <a:lvl1pPr algn="ctr" defTabSz="914400" rtl="0" eaLnBrk="1" latinLnBrk="0" hangingPunct="1">
              <a:spcBef>
                <a:spcPct val="0"/>
              </a:spcBef>
              <a:buNone/>
              <a:defRPr sz="3800" b="0" kern="1200">
                <a:solidFill>
                  <a:schemeClr val="tx2"/>
                </a:solidFill>
                <a:effectLst>
                  <a:outerShdw blurRad="38100" dist="12700" algn="l"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658906" y="457200"/>
            <a:ext cx="3657600" cy="5413248"/>
          </a:xfrm>
          <a:ln w="101600">
            <a:solidFill>
              <a:schemeClr val="tx1"/>
            </a:solidFill>
            <a:miter lim="800000"/>
          </a:ln>
          <a:effectLst>
            <a:outerShdw blurRad="50800" dist="381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799013" y="2587752"/>
            <a:ext cx="3657600" cy="2898648"/>
          </a:xfrm>
        </p:spPr>
        <p:txBody>
          <a:bodyPr vert="horz" lIns="91440" tIns="45720" rIns="91440" bIns="45720" rtlCol="0">
            <a:normAutofit/>
          </a:bodyPr>
          <a:lstStyle>
            <a:lvl1pPr marL="0" indent="0" algn="ctr">
              <a:buNone/>
              <a:defRPr sz="180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2000"/>
              </a:spcBef>
              <a:buClr>
                <a:schemeClr val="accent3"/>
              </a:buClr>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F8B773BB-3B34-E242-9CA5-86D979F8308B}" type="datetimeFigureOut">
              <a:rPr lang="en-US" smtClean="0"/>
              <a:pPr/>
              <a:t>12/9/12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113F88-B042-5842-ADDF-A98446C1856A}" type="slidenum">
              <a:rPr lang="en-US" smtClean="0"/>
              <a:pPr/>
              <a:t>‹#›</a:t>
            </a:fld>
            <a:endParaRPr lang="en-US"/>
          </a:p>
        </p:txBody>
      </p:sp>
      <p:pic>
        <p:nvPicPr>
          <p:cNvPr id="9" name="Picture 2" descr="HR-Glyph-R3.png"/>
          <p:cNvPicPr>
            <a:picLocks noChangeAspect="1" noChangeArrowheads="1"/>
          </p:cNvPicPr>
          <p:nvPr/>
        </p:nvPicPr>
        <p:blipFill>
          <a:blip r:embed="rId2" cstate="print"/>
          <a:srcRect/>
          <a:stretch>
            <a:fillRect/>
          </a:stretch>
        </p:blipFill>
        <p:spPr bwMode="auto">
          <a:xfrm>
            <a:off x="5804853" y="2286000"/>
            <a:ext cx="1645920" cy="170411"/>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305300" y="6289115"/>
            <a:ext cx="5334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88113F88-B042-5842-ADDF-A98446C1856A}" type="slidenum">
              <a:rPr lang="en-US" smtClean="0"/>
              <a:pPr/>
              <a:t>‹#›</a:t>
            </a:fld>
            <a:endParaRPr lang="en-US"/>
          </a:p>
        </p:txBody>
      </p:sp>
      <p:sp>
        <p:nvSpPr>
          <p:cNvPr id="2" name="Title Placeholder 1"/>
          <p:cNvSpPr>
            <a:spLocks noGrp="1"/>
          </p:cNvSpPr>
          <p:nvPr>
            <p:ph type="title"/>
          </p:nvPr>
        </p:nvSpPr>
        <p:spPr>
          <a:xfrm>
            <a:off x="685800" y="67236"/>
            <a:ext cx="7770813" cy="1371600"/>
          </a:xfrm>
          <a:prstGeom prst="rect">
            <a:avLst/>
          </a:prstGeom>
          <a:effectLst/>
        </p:spPr>
        <p:txBody>
          <a:bodyPr vert="horz" lIns="91440" tIns="45720" rIns="91440" bIns="45720" rtlCol="0" anchor="ctr" anchorCtr="0">
            <a:noAutofit/>
          </a:bodyPr>
          <a:lstStyle/>
          <a:p>
            <a:r>
              <a:rPr lang="en-US" smtClean="0"/>
              <a:t>Click to edit Master title style</a:t>
            </a:r>
            <a:endParaRPr/>
          </a:p>
        </p:txBody>
      </p:sp>
      <p:sp>
        <p:nvSpPr>
          <p:cNvPr id="3" name="Text Placeholder 2"/>
          <p:cNvSpPr>
            <a:spLocks noGrp="1"/>
          </p:cNvSpPr>
          <p:nvPr>
            <p:ph type="body" idx="1"/>
          </p:nvPr>
        </p:nvSpPr>
        <p:spPr>
          <a:xfrm>
            <a:off x="685800" y="2209800"/>
            <a:ext cx="7770813" cy="3657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400800" y="6289115"/>
            <a:ext cx="237564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B773BB-3B34-E242-9CA5-86D979F8308B}" type="datetimeFigureOut">
              <a:rPr lang="en-US" smtClean="0"/>
              <a:pPr/>
              <a:t>12/9/12</a:t>
            </a:fld>
            <a:endParaRPr lang="en-US"/>
          </a:p>
        </p:txBody>
      </p:sp>
      <p:sp>
        <p:nvSpPr>
          <p:cNvPr id="5" name="Footer Placeholder 4"/>
          <p:cNvSpPr>
            <a:spLocks noGrp="1"/>
          </p:cNvSpPr>
          <p:nvPr>
            <p:ph type="ftr" sz="quarter" idx="3"/>
          </p:nvPr>
        </p:nvSpPr>
        <p:spPr>
          <a:xfrm>
            <a:off x="349624" y="6289115"/>
            <a:ext cx="3155576"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5000" kern="1200">
          <a:solidFill>
            <a:schemeClr val="tx2"/>
          </a:solidFill>
          <a:effectLst>
            <a:outerShdw blurRad="38100" dist="12700" algn="l" rotWithShape="0">
              <a:prstClr val="black">
                <a:alpha val="40000"/>
              </a:prstClr>
            </a:outerShdw>
          </a:effectLst>
          <a:latin typeface="+mj-lt"/>
          <a:ea typeface="+mj-ea"/>
          <a:cs typeface="+mj-cs"/>
        </a:defRPr>
      </a:lvl1pPr>
    </p:titleStyle>
    <p:bodyStyle>
      <a:lvl1pPr marL="457200" indent="-457200" algn="l" defTabSz="914400" rtl="0" eaLnBrk="1" latinLnBrk="0" hangingPunct="1">
        <a:spcBef>
          <a:spcPts val="2000"/>
        </a:spcBef>
        <a:buClr>
          <a:schemeClr val="accent3"/>
        </a:buClr>
        <a:buFont typeface="Wingdings" pitchFamily="2" charset="2"/>
        <a:buChar char=""/>
        <a:defRPr sz="2400" kern="1200">
          <a:solidFill>
            <a:schemeClr val="tx2"/>
          </a:solidFill>
          <a:latin typeface="+mn-lt"/>
          <a:ea typeface="+mn-ea"/>
          <a:cs typeface="+mn-cs"/>
        </a:defRPr>
      </a:lvl1pPr>
      <a:lvl2pPr marL="914400" indent="-457200" algn="l" defTabSz="914400" rtl="0" eaLnBrk="1" latinLnBrk="0" hangingPunct="1">
        <a:spcBef>
          <a:spcPts val="600"/>
        </a:spcBef>
        <a:buClr>
          <a:schemeClr val="accent3">
            <a:lumMod val="50000"/>
          </a:schemeClr>
        </a:buClr>
        <a:buFont typeface="Wingdings" pitchFamily="2" charset="2"/>
        <a:buChar char=""/>
        <a:defRPr sz="2200" kern="1200">
          <a:solidFill>
            <a:schemeClr val="tx2"/>
          </a:solidFill>
          <a:latin typeface="+mn-lt"/>
          <a:ea typeface="+mn-ea"/>
          <a:cs typeface="+mn-cs"/>
        </a:defRPr>
      </a:lvl2pPr>
      <a:lvl3pPr marL="1371600" indent="-457200" algn="l" defTabSz="914400" rtl="0" eaLnBrk="1" latinLnBrk="0" hangingPunct="1">
        <a:spcBef>
          <a:spcPts val="600"/>
        </a:spcBef>
        <a:buClr>
          <a:schemeClr val="accent3"/>
        </a:buClr>
        <a:buFont typeface="Wingdings" pitchFamily="2" charset="2"/>
        <a:buChar char=""/>
        <a:defRPr sz="2000" kern="1200">
          <a:solidFill>
            <a:schemeClr val="tx2"/>
          </a:solidFill>
          <a:latin typeface="+mn-lt"/>
          <a:ea typeface="+mn-ea"/>
          <a:cs typeface="+mn-cs"/>
        </a:defRPr>
      </a:lvl3pPr>
      <a:lvl4pPr marL="1828800" indent="-457200" algn="l" defTabSz="914400" rtl="0" eaLnBrk="1" latinLnBrk="0" hangingPunct="1">
        <a:spcBef>
          <a:spcPts val="600"/>
        </a:spcBef>
        <a:buClr>
          <a:schemeClr val="accent3">
            <a:lumMod val="50000"/>
          </a:schemeClr>
        </a:buClr>
        <a:buFont typeface="Wingdings" pitchFamily="2" charset="2"/>
        <a:buChar char=""/>
        <a:defRPr sz="1800" kern="1200">
          <a:solidFill>
            <a:schemeClr val="tx2"/>
          </a:solidFill>
          <a:latin typeface="+mn-lt"/>
          <a:ea typeface="+mn-ea"/>
          <a:cs typeface="+mn-cs"/>
        </a:defRPr>
      </a:lvl4pPr>
      <a:lvl5pPr marL="2286000" indent="-457200" algn="l" defTabSz="914400" rtl="0" eaLnBrk="1" latinLnBrk="0" hangingPunct="1">
        <a:spcBef>
          <a:spcPts val="600"/>
        </a:spcBef>
        <a:buClr>
          <a:schemeClr val="accent3"/>
        </a:buClr>
        <a:buFont typeface="Wingdings" pitchFamily="2" charset="2"/>
        <a:buChar char=""/>
        <a:defRPr sz="18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1.jpeg"/><Relationship Id="rId3"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smtClean="0"/>
              <a:t>Russia: </a:t>
            </a:r>
            <a:br>
              <a:rPr lang="en-US" sz="3600" dirty="0" smtClean="0"/>
            </a:br>
            <a:r>
              <a:rPr lang="en-US" sz="3600" dirty="0" smtClean="0"/>
              <a:t>International Monetary Reform </a:t>
            </a:r>
            <a:br>
              <a:rPr lang="en-US" sz="3600" dirty="0" smtClean="0"/>
            </a:br>
            <a:r>
              <a:rPr lang="en-US" sz="3600" dirty="0" smtClean="0"/>
              <a:t>and Currency Internationalization </a:t>
            </a:r>
            <a:endParaRPr lang="en-US" sz="3600" dirty="0"/>
          </a:p>
        </p:txBody>
      </p:sp>
      <p:sp>
        <p:nvSpPr>
          <p:cNvPr id="3" name="Subtitle 2"/>
          <p:cNvSpPr>
            <a:spLocks noGrp="1"/>
          </p:cNvSpPr>
          <p:nvPr>
            <p:ph type="subTitle" idx="1"/>
          </p:nvPr>
        </p:nvSpPr>
        <p:spPr>
          <a:xfrm>
            <a:off x="685801" y="4012122"/>
            <a:ext cx="7770812" cy="1863619"/>
          </a:xfrm>
        </p:spPr>
        <p:txBody>
          <a:bodyPr>
            <a:normAutofit lnSpcReduction="10000"/>
          </a:bodyPr>
          <a:lstStyle/>
          <a:p>
            <a:r>
              <a:rPr lang="en-US" sz="2000" dirty="0" smtClean="0"/>
              <a:t>Juliet Johnson</a:t>
            </a:r>
          </a:p>
          <a:p>
            <a:r>
              <a:rPr lang="en-US" sz="2000" dirty="0" smtClean="0"/>
              <a:t>McGill University</a:t>
            </a:r>
          </a:p>
          <a:p>
            <a:r>
              <a:rPr lang="en-US" sz="2000" dirty="0" smtClean="0"/>
              <a:t>December 2012</a:t>
            </a:r>
          </a:p>
          <a:p>
            <a:endParaRPr lang="en-US" dirty="0" smtClean="0"/>
          </a:p>
          <a:p>
            <a:r>
              <a:rPr lang="en-US" dirty="0" smtClean="0"/>
              <a:t>ADB/CIGI/HKIMR Conference, Hong Kong</a:t>
            </a:r>
          </a:p>
          <a:p>
            <a:r>
              <a:rPr lang="en-US" i="1" dirty="0" smtClean="0"/>
              <a:t>The BRICS &amp; Asia, Currency Internationalization, and International Monetary Reform</a:t>
            </a:r>
            <a:endParaRPr lang="en-US" i="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74782" y="67236"/>
            <a:ext cx="8225594" cy="1371600"/>
          </a:xfrm>
        </p:spPr>
        <p:txBody>
          <a:bodyPr/>
          <a:lstStyle/>
          <a:p>
            <a:r>
              <a:rPr lang="en-US" sz="4000" dirty="0" smtClean="0"/>
              <a:t>The Ruble as a Regional Currency</a:t>
            </a:r>
            <a:endParaRPr lang="en-US" sz="4000" dirty="0"/>
          </a:p>
        </p:txBody>
      </p:sp>
      <p:sp>
        <p:nvSpPr>
          <p:cNvPr id="3" name="Content Placeholder 2"/>
          <p:cNvSpPr>
            <a:spLocks noGrp="1"/>
          </p:cNvSpPr>
          <p:nvPr>
            <p:ph idx="1"/>
          </p:nvPr>
        </p:nvSpPr>
        <p:spPr/>
        <p:txBody>
          <a:bodyPr>
            <a:normAutofit lnSpcReduction="10000"/>
          </a:bodyPr>
          <a:lstStyle/>
          <a:p>
            <a:pPr>
              <a:buNone/>
            </a:pPr>
            <a:r>
              <a:rPr lang="en-US" dirty="0" smtClean="0"/>
              <a:t>	“Before the crisis, the idea that prevailed was that we needed three or four global currencies, namely the dollar, the euro, the pound sterling, the yen, and that was it. Now it is clear that even these four currencies are not up to the task, that we need regional reserves. The ruble is an absolutely perfect candidate for this purpose . . . . Our partners such as Belarus and Kazakhstan are saying yes, we would like to carry out transactions in rubles.” </a:t>
            </a:r>
          </a:p>
          <a:p>
            <a:pPr>
              <a:buNone/>
            </a:pPr>
            <a:r>
              <a:rPr lang="en-US" dirty="0" smtClean="0"/>
              <a:t>				- President </a:t>
            </a:r>
            <a:r>
              <a:rPr lang="en-US" dirty="0" err="1" smtClean="0"/>
              <a:t>Dmitrii</a:t>
            </a:r>
            <a:r>
              <a:rPr lang="en-US" dirty="0" smtClean="0"/>
              <a:t> </a:t>
            </a:r>
            <a:r>
              <a:rPr lang="en-US" dirty="0" err="1" smtClean="0"/>
              <a:t>Medvedev</a:t>
            </a:r>
            <a:r>
              <a:rPr lang="en-US" dirty="0" smtClean="0"/>
              <a:t>, 2009</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7236"/>
            <a:ext cx="8038315" cy="1371600"/>
          </a:xfrm>
        </p:spPr>
        <p:txBody>
          <a:bodyPr/>
          <a:lstStyle/>
          <a:p>
            <a:r>
              <a:rPr lang="en-US" sz="4000" dirty="0" smtClean="0"/>
              <a:t>From </a:t>
            </a:r>
            <a:r>
              <a:rPr lang="en-US" sz="4000" dirty="0" err="1" smtClean="0"/>
              <a:t>EurAsEC</a:t>
            </a:r>
            <a:r>
              <a:rPr lang="en-US" sz="4000" dirty="0" smtClean="0"/>
              <a:t> </a:t>
            </a:r>
            <a:r>
              <a:rPr lang="en-US" sz="4000" dirty="0" smtClean="0"/>
              <a:t>to</a:t>
            </a:r>
            <a:r>
              <a:rPr lang="en-US" sz="4000" dirty="0" smtClean="0"/>
              <a:t> </a:t>
            </a:r>
            <a:br>
              <a:rPr lang="en-US" sz="4000" dirty="0" smtClean="0"/>
            </a:br>
            <a:r>
              <a:rPr lang="en-US" sz="4000" dirty="0" smtClean="0"/>
              <a:t>Eurasian </a:t>
            </a:r>
            <a:r>
              <a:rPr lang="en-US" sz="4000" dirty="0" smtClean="0"/>
              <a:t>Union?</a:t>
            </a:r>
            <a:endParaRPr lang="en-US" sz="4000" dirty="0"/>
          </a:p>
        </p:txBody>
      </p:sp>
      <p:sp>
        <p:nvSpPr>
          <p:cNvPr id="3" name="Content Placeholder 2"/>
          <p:cNvSpPr>
            <a:spLocks noGrp="1"/>
          </p:cNvSpPr>
          <p:nvPr>
            <p:ph idx="1"/>
          </p:nvPr>
        </p:nvSpPr>
        <p:spPr/>
        <p:txBody>
          <a:bodyPr>
            <a:normAutofit fontScale="92500"/>
          </a:bodyPr>
          <a:lstStyle/>
          <a:p>
            <a:r>
              <a:rPr lang="en-US" dirty="0" err="1" smtClean="0"/>
              <a:t>EurAsEC</a:t>
            </a:r>
            <a:r>
              <a:rPr lang="en-US" dirty="0" smtClean="0"/>
              <a:t> (2000): Russia, Belarus, Kazakhstan, Kyrgyzstan, and Tajikistan </a:t>
            </a:r>
          </a:p>
          <a:p>
            <a:r>
              <a:rPr lang="en-US" dirty="0" smtClean="0"/>
              <a:t>Eurasian Development Bank (2006): Russia, Kazakhstan, Armenia, Tajikistan, Belarus, and Kyrgyzstan </a:t>
            </a:r>
          </a:p>
          <a:p>
            <a:r>
              <a:rPr lang="en-US" dirty="0" smtClean="0"/>
              <a:t>Customs Union (2010): Kazakhstan and Belarus</a:t>
            </a:r>
          </a:p>
          <a:p>
            <a:r>
              <a:rPr lang="en-US" dirty="0" smtClean="0"/>
              <a:t>Common Economic Space in the Customs Union (2012)</a:t>
            </a:r>
          </a:p>
          <a:p>
            <a:r>
              <a:rPr lang="en-US" dirty="0" smtClean="0"/>
              <a:t>Eurasian Economic Union - with a common currency?</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 to a Currency Union</a:t>
            </a:r>
            <a:endParaRPr lang="en-US" dirty="0"/>
          </a:p>
        </p:txBody>
      </p:sp>
      <p:sp>
        <p:nvSpPr>
          <p:cNvPr id="3" name="Content Placeholder 2"/>
          <p:cNvSpPr>
            <a:spLocks noGrp="1"/>
          </p:cNvSpPr>
          <p:nvPr>
            <p:ph idx="1"/>
          </p:nvPr>
        </p:nvSpPr>
        <p:spPr>
          <a:xfrm>
            <a:off x="685800" y="2209799"/>
            <a:ext cx="7770813" cy="4105139"/>
          </a:xfrm>
        </p:spPr>
        <p:txBody>
          <a:bodyPr>
            <a:normAutofit lnSpcReduction="10000"/>
          </a:bodyPr>
          <a:lstStyle/>
          <a:p>
            <a:pPr>
              <a:buNone/>
            </a:pPr>
            <a:r>
              <a:rPr lang="en-US" dirty="0" smtClean="0"/>
              <a:t>	“We decided that each country would use its national currency. On the one hand, this is bad because it does not let the ruble strengthen its position, but at the same time it is good, because each country can implement its own economic policy. When it comes to this area we need to take the European Union’s failures into account . . . . before we ever contemplate introducing a common currency between Russia, Kazakhstan, and Belarus, we would first need to harmonize our macroeconomic and financial policy.” </a:t>
            </a:r>
          </a:p>
          <a:p>
            <a:pPr>
              <a:buNone/>
            </a:pPr>
            <a:r>
              <a:rPr lang="en-US" dirty="0" smtClean="0"/>
              <a:t>			</a:t>
            </a:r>
            <a:r>
              <a:rPr lang="en-US" dirty="0" smtClean="0"/>
              <a:t>	- </a:t>
            </a:r>
            <a:r>
              <a:rPr lang="en-US" dirty="0" smtClean="0"/>
              <a:t>President Vladimir Putin, 2012</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Russia and the RMB</a:t>
            </a:r>
            <a:endParaRPr lang="en-US" dirty="0"/>
          </a:p>
        </p:txBody>
      </p:sp>
      <p:sp>
        <p:nvSpPr>
          <p:cNvPr id="3" name="Content Placeholder 2"/>
          <p:cNvSpPr>
            <a:spLocks noGrp="1"/>
          </p:cNvSpPr>
          <p:nvPr>
            <p:ph idx="1"/>
          </p:nvPr>
        </p:nvSpPr>
        <p:spPr/>
        <p:txBody>
          <a:bodyPr/>
          <a:lstStyle/>
          <a:p>
            <a:r>
              <a:rPr lang="en-US" dirty="0" smtClean="0"/>
              <a:t>Russian turn towards Asia under Putin 2.0</a:t>
            </a:r>
          </a:p>
          <a:p>
            <a:r>
              <a:rPr lang="en-US" dirty="0" smtClean="0"/>
              <a:t>Expanding trade in RMB on the Moscow Exchange</a:t>
            </a:r>
          </a:p>
          <a:p>
            <a:r>
              <a:rPr lang="en-US" dirty="0" smtClean="0"/>
              <a:t>VTB accepts RMB deposits as of 2011</a:t>
            </a:r>
          </a:p>
          <a:p>
            <a:r>
              <a:rPr lang="en-US" dirty="0" smtClean="0"/>
              <a:t>VTB issued dim sum bonds in 2010 and 2012</a:t>
            </a:r>
          </a:p>
          <a:p>
            <a:r>
              <a:rPr lang="en-US" dirty="0" smtClean="0"/>
              <a:t>Ruble-RMB use in bilateral trade increasing</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3600" dirty="0" smtClean="0"/>
              <a:t>The Ruble vs. the RMB?</a:t>
            </a:r>
            <a:endParaRPr lang="en-US" sz="3600" dirty="0"/>
          </a:p>
        </p:txBody>
      </p:sp>
      <p:pic>
        <p:nvPicPr>
          <p:cNvPr id="4" name="Content Placeholder 3" descr="Cooley chart.png"/>
          <p:cNvPicPr>
            <a:picLocks noGrp="1" noChangeAspect="1"/>
          </p:cNvPicPr>
          <p:nvPr>
            <p:ph idx="1"/>
          </p:nvPr>
        </p:nvPicPr>
        <p:blipFill>
          <a:blip r:embed="rId2"/>
          <a:srcRect l="-10752" r="-10752"/>
          <a:stretch>
            <a:fillRect/>
          </a:stretch>
        </p:blipFill>
        <p:spPr/>
      </p:pic>
      <p:sp>
        <p:nvSpPr>
          <p:cNvPr id="5" name="TextBox 4"/>
          <p:cNvSpPr txBox="1"/>
          <p:nvPr/>
        </p:nvSpPr>
        <p:spPr>
          <a:xfrm>
            <a:off x="1376867" y="6018184"/>
            <a:ext cx="6848727" cy="923330"/>
          </a:xfrm>
          <a:prstGeom prst="rect">
            <a:avLst/>
          </a:prstGeom>
          <a:noFill/>
        </p:spPr>
        <p:txBody>
          <a:bodyPr wrap="square" rtlCol="0">
            <a:spAutoFit/>
          </a:bodyPr>
          <a:lstStyle/>
          <a:p>
            <a:r>
              <a:rPr lang="en-US" i="1" dirty="0"/>
              <a:t>Source</a:t>
            </a:r>
            <a:r>
              <a:rPr lang="en-US" dirty="0"/>
              <a:t>: Cooley (2012), derived from IMF and Direction of Trade Statistics (DOTS), 2001-2010</a:t>
            </a: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Central Asian Challenges</a:t>
            </a:r>
            <a:endParaRPr lang="en-US" dirty="0"/>
          </a:p>
        </p:txBody>
      </p:sp>
      <p:sp>
        <p:nvSpPr>
          <p:cNvPr id="3" name="Content Placeholder 2"/>
          <p:cNvSpPr>
            <a:spLocks noGrp="1"/>
          </p:cNvSpPr>
          <p:nvPr>
            <p:ph idx="1"/>
          </p:nvPr>
        </p:nvSpPr>
        <p:spPr/>
        <p:txBody>
          <a:bodyPr/>
          <a:lstStyle/>
          <a:p>
            <a:pPr>
              <a:buNone/>
            </a:pPr>
            <a:r>
              <a:rPr lang="en-US" dirty="0" smtClean="0"/>
              <a:t>	“Russia is setting an ambitious goal to turn its national currency into a global reserve currency. However, even the Chinese </a:t>
            </a:r>
            <a:r>
              <a:rPr lang="en-US" dirty="0" err="1" smtClean="0"/>
              <a:t>renminbi</a:t>
            </a:r>
            <a:r>
              <a:rPr lang="en-US" dirty="0" smtClean="0"/>
              <a:t> is not yet fully ready for that. If we talk of some reserve currency in our region, it should be a basket of the Chinese </a:t>
            </a:r>
            <a:r>
              <a:rPr lang="en-US" dirty="0" err="1" smtClean="0"/>
              <a:t>renminbi</a:t>
            </a:r>
            <a:r>
              <a:rPr lang="en-US" dirty="0" smtClean="0"/>
              <a:t>, the Russian ruble, and the Kazakh </a:t>
            </a:r>
            <a:r>
              <a:rPr lang="en-US" dirty="0" err="1" smtClean="0"/>
              <a:t>tenge</a:t>
            </a:r>
            <a:r>
              <a:rPr lang="en-US" dirty="0" smtClean="0"/>
              <a:t>. We should not politicize the issue.” </a:t>
            </a:r>
          </a:p>
          <a:p>
            <a:pPr>
              <a:buNone/>
            </a:pPr>
            <a:r>
              <a:rPr lang="en-US" dirty="0" smtClean="0"/>
              <a:t>			- </a:t>
            </a:r>
            <a:r>
              <a:rPr lang="en-US" dirty="0" err="1" smtClean="0"/>
              <a:t>Kairat</a:t>
            </a:r>
            <a:r>
              <a:rPr lang="en-US" dirty="0" smtClean="0"/>
              <a:t> </a:t>
            </a:r>
            <a:r>
              <a:rPr lang="en-US" dirty="0" err="1" smtClean="0"/>
              <a:t>Kelimbetov</a:t>
            </a:r>
            <a:r>
              <a:rPr lang="en-US" dirty="0" smtClean="0"/>
              <a:t>, Kazakh Minister of 			Economic Trade and Development, 2011 </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
        <p:nvSpPr>
          <p:cNvPr id="5" name="Text Placeholder 4"/>
          <p:cNvSpPr>
            <a:spLocks noGrp="1"/>
          </p:cNvSpPr>
          <p:nvPr>
            <p:ph type="body" idx="1"/>
          </p:nvPr>
        </p:nvSpPr>
        <p:spPr/>
        <p:txBody>
          <a:bodyPr/>
          <a:lstStyle/>
          <a:p>
            <a:endParaRPr lang="en-US" dirty="0"/>
          </a:p>
        </p:txBody>
      </p:sp>
      <p:pic>
        <p:nvPicPr>
          <p:cNvPr id="6" name="Picture 5" descr="russia500rubles97front.jpg"/>
          <p:cNvPicPr>
            <a:picLocks noChangeAspect="1"/>
          </p:cNvPicPr>
          <p:nvPr/>
        </p:nvPicPr>
        <p:blipFill>
          <a:blip r:embed="rId2"/>
          <a:stretch>
            <a:fillRect/>
          </a:stretch>
        </p:blipFill>
        <p:spPr>
          <a:xfrm>
            <a:off x="1798320" y="320495"/>
            <a:ext cx="5547359" cy="2778129"/>
          </a:xfrm>
          <a:prstGeom prst="rect">
            <a:avLst/>
          </a:prstGeom>
        </p:spPr>
      </p:pic>
      <p:pic>
        <p:nvPicPr>
          <p:cNvPr id="7" name="Picture 6" descr="rmb100new.jpg"/>
          <p:cNvPicPr>
            <a:picLocks noChangeAspect="1"/>
          </p:cNvPicPr>
          <p:nvPr/>
        </p:nvPicPr>
        <p:blipFill>
          <a:blip r:embed="rId3"/>
          <a:stretch>
            <a:fillRect/>
          </a:stretch>
        </p:blipFill>
        <p:spPr>
          <a:xfrm>
            <a:off x="1798320" y="3813048"/>
            <a:ext cx="5547360" cy="2755392"/>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buNone/>
            </a:pPr>
            <a:r>
              <a:rPr lang="en-US" dirty="0" smtClean="0"/>
              <a:t>	“Fundamentally, what the world is facing today is a serious systemic crisis, a tectonic process of global transformation. . . . This period will be long and painful. No illusions should be cherished.” </a:t>
            </a:r>
          </a:p>
          <a:p>
            <a:pPr>
              <a:buNone/>
            </a:pPr>
            <a:r>
              <a:rPr lang="en-US" dirty="0" smtClean="0"/>
              <a:t>				- Vladimir Putin, January 2012 </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Questions</a:t>
            </a:r>
            <a:endParaRPr lang="en-US" dirty="0"/>
          </a:p>
        </p:txBody>
      </p:sp>
      <p:sp>
        <p:nvSpPr>
          <p:cNvPr id="3" name="Content Placeholder 2"/>
          <p:cNvSpPr>
            <a:spLocks noGrp="1"/>
          </p:cNvSpPr>
          <p:nvPr>
            <p:ph idx="1"/>
          </p:nvPr>
        </p:nvSpPr>
        <p:spPr/>
        <p:txBody>
          <a:bodyPr/>
          <a:lstStyle/>
          <a:p>
            <a:r>
              <a:rPr lang="en-US" dirty="0" smtClean="0"/>
              <a:t>How and why do Russian leaders want to reform the international monetary system?</a:t>
            </a:r>
          </a:p>
          <a:p>
            <a:r>
              <a:rPr lang="en-US" dirty="0" smtClean="0"/>
              <a:t>What is the potential role of the ruble in an emerging multicurrency world?</a:t>
            </a:r>
          </a:p>
          <a:p>
            <a:r>
              <a:rPr lang="en-US" dirty="0" smtClean="0"/>
              <a:t>What is the relationship between ruble and RMB internationalization?</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57200" lvl="0" indent="-457200">
              <a:spcBef>
                <a:spcPts val="2000"/>
              </a:spcBef>
            </a:pPr>
            <a:r>
              <a:rPr lang="en-US" sz="3600" dirty="0" smtClean="0"/>
              <a:t>Russia and the Global Financial Crisis</a:t>
            </a:r>
            <a:endParaRPr lang="en-US" sz="3600" dirty="0"/>
          </a:p>
        </p:txBody>
      </p:sp>
      <p:sp>
        <p:nvSpPr>
          <p:cNvPr id="3" name="Content Placeholder 2"/>
          <p:cNvSpPr>
            <a:spLocks noGrp="1"/>
          </p:cNvSpPr>
          <p:nvPr>
            <p:ph idx="1"/>
          </p:nvPr>
        </p:nvSpPr>
        <p:spPr/>
        <p:txBody>
          <a:bodyPr/>
          <a:lstStyle/>
          <a:p>
            <a:r>
              <a:rPr lang="en-US" dirty="0" smtClean="0"/>
              <a:t>Russia was hit hard by the crisis</a:t>
            </a:r>
          </a:p>
          <a:p>
            <a:pPr marL="914400" lvl="2">
              <a:spcBef>
                <a:spcPts val="2000"/>
              </a:spcBef>
            </a:pPr>
            <a:r>
              <a:rPr lang="en-US" dirty="0" smtClean="0"/>
              <a:t>GDP growth fell from +8.5% in 2007 to -7.9% in 2009</a:t>
            </a:r>
          </a:p>
          <a:p>
            <a:pPr marL="457200" lvl="1">
              <a:spcBef>
                <a:spcPts val="2000"/>
              </a:spcBef>
              <a:buClr>
                <a:schemeClr val="accent3"/>
              </a:buClr>
            </a:pPr>
            <a:r>
              <a:rPr lang="en-US" dirty="0" smtClean="0"/>
              <a:t>Blame placed on US policy and the international monetary system’s over-reliance on the US dollar</a:t>
            </a:r>
          </a:p>
          <a:p>
            <a:pPr marL="457200" lvl="1">
              <a:spcBef>
                <a:spcPts val="2000"/>
              </a:spcBef>
              <a:buClr>
                <a:schemeClr val="accent3"/>
              </a:buClr>
            </a:pPr>
            <a:r>
              <a:rPr lang="en-US" dirty="0" smtClean="0"/>
              <a:t>Key demands: reform the international financial architecture and diversify the international monetary system</a:t>
            </a:r>
          </a:p>
          <a:p>
            <a:pPr marL="914400" lvl="2">
              <a:spcBef>
                <a:spcPts val="2000"/>
              </a:spcBef>
            </a:pPr>
            <a:r>
              <a:rPr lang="en-US" dirty="0" smtClean="0"/>
              <a:t>Work through G-20 and BRICS</a:t>
            </a:r>
          </a:p>
          <a:p>
            <a:endParaRPr lang="en-US" dirty="0" smtClean="0"/>
          </a:p>
          <a:p>
            <a:pPr lvl="1"/>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Russian Frustrations</a:t>
            </a:r>
            <a:endParaRPr lang="en-US" dirty="0"/>
          </a:p>
        </p:txBody>
      </p:sp>
      <p:sp>
        <p:nvSpPr>
          <p:cNvPr id="3" name="Content Placeholder 2"/>
          <p:cNvSpPr>
            <a:spLocks noGrp="1"/>
          </p:cNvSpPr>
          <p:nvPr>
            <p:ph idx="1"/>
          </p:nvPr>
        </p:nvSpPr>
        <p:spPr>
          <a:xfrm>
            <a:off x="685800" y="2041671"/>
            <a:ext cx="7770813" cy="4178305"/>
          </a:xfrm>
        </p:spPr>
        <p:txBody>
          <a:bodyPr>
            <a:normAutofit fontScale="92500"/>
          </a:bodyPr>
          <a:lstStyle/>
          <a:p>
            <a:pPr>
              <a:buNone/>
            </a:pPr>
            <a:r>
              <a:rPr lang="en-US" dirty="0" smtClean="0"/>
              <a:t>	</a:t>
            </a:r>
            <a:r>
              <a:rPr lang="en-US" sz="3600" dirty="0" smtClean="0"/>
              <a:t>“There is a feeling that the G20 is following in the footsteps of the G8 – there is more and more noise, but less and less concrete results . . . Soon there may be a new legitimacy crisis of the G20, like the one that hit the G8.”</a:t>
            </a:r>
            <a:r>
              <a:rPr lang="en-US" sz="3600" dirty="0" smtClean="0"/>
              <a:t> </a:t>
            </a:r>
          </a:p>
          <a:p>
            <a:pPr>
              <a:buNone/>
            </a:pPr>
            <a:r>
              <a:rPr lang="en-US" sz="3600" dirty="0" smtClean="0"/>
              <a:t>			- </a:t>
            </a:r>
            <a:r>
              <a:rPr lang="en-US" dirty="0" smtClean="0"/>
              <a:t>Russian </a:t>
            </a:r>
            <a:r>
              <a:rPr lang="en-US" dirty="0" smtClean="0"/>
              <a:t>policy expert Sergei </a:t>
            </a:r>
            <a:r>
              <a:rPr lang="en-US" dirty="0" err="1" smtClean="0"/>
              <a:t>Karaganov</a:t>
            </a:r>
            <a:r>
              <a:rPr lang="en-US" dirty="0" smtClean="0"/>
              <a:t>, 2012</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BRICS Alternatives</a:t>
            </a:r>
            <a:endParaRPr lang="en-US" dirty="0"/>
          </a:p>
        </p:txBody>
      </p:sp>
      <p:sp>
        <p:nvSpPr>
          <p:cNvPr id="3" name="Content Placeholder 2"/>
          <p:cNvSpPr>
            <a:spLocks noGrp="1"/>
          </p:cNvSpPr>
          <p:nvPr>
            <p:ph idx="1"/>
          </p:nvPr>
        </p:nvSpPr>
        <p:spPr/>
        <p:txBody>
          <a:bodyPr>
            <a:normAutofit/>
          </a:bodyPr>
          <a:lstStyle/>
          <a:p>
            <a:r>
              <a:rPr lang="en-US" dirty="0" smtClean="0"/>
              <a:t>Promote multiple state-based reserve currencies</a:t>
            </a:r>
          </a:p>
          <a:p>
            <a:r>
              <a:rPr lang="en-US" dirty="0" smtClean="0"/>
              <a:t>Exchange credit in BRICS currencies through their national development banks </a:t>
            </a:r>
          </a:p>
          <a:p>
            <a:r>
              <a:rPr lang="en-US" dirty="0" smtClean="0"/>
              <a:t>Create a common BRICS development bank </a:t>
            </a:r>
          </a:p>
          <a:p>
            <a:r>
              <a:rPr lang="en-US" dirty="0" smtClean="0"/>
              <a:t>Develop a regional crisis fund involving currency swap arrangements among BRICS states. </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15434" y="67236"/>
            <a:ext cx="8189985" cy="1371600"/>
          </a:xfrm>
        </p:spPr>
        <p:txBody>
          <a:bodyPr/>
          <a:lstStyle/>
          <a:p>
            <a:r>
              <a:rPr lang="en-US" sz="4000" dirty="0" smtClean="0"/>
              <a:t>The Ruble in a Multicurrency World</a:t>
            </a:r>
            <a:endParaRPr lang="en-US" sz="4000" dirty="0"/>
          </a:p>
        </p:txBody>
      </p:sp>
      <p:sp>
        <p:nvSpPr>
          <p:cNvPr id="3" name="Content Placeholder 2"/>
          <p:cNvSpPr>
            <a:spLocks noGrp="1"/>
          </p:cNvSpPr>
          <p:nvPr>
            <p:ph idx="1"/>
          </p:nvPr>
        </p:nvSpPr>
        <p:spPr>
          <a:xfrm>
            <a:off x="415434" y="2209800"/>
            <a:ext cx="8189985" cy="3927086"/>
          </a:xfrm>
        </p:spPr>
        <p:txBody>
          <a:bodyPr>
            <a:normAutofit/>
          </a:bodyPr>
          <a:lstStyle/>
          <a:p>
            <a:pPr>
              <a:buNone/>
            </a:pPr>
            <a:r>
              <a:rPr lang="en-US" dirty="0" smtClean="0"/>
              <a:t>	“Russia today is a global player. We must recognize its responsibility for the destiny of the world and we want to participate in shaping the new rules of the game . . .  The transformation of Moscow into a powerful global financial center and the transformation of the ruble into one of the leading regional reserve currencies are the key ingredients to ensure the competitiveness of our financial system.” </a:t>
            </a:r>
          </a:p>
          <a:p>
            <a:pPr>
              <a:buNone/>
            </a:pPr>
            <a:r>
              <a:rPr lang="en-US" dirty="0" smtClean="0"/>
              <a:t>				- President </a:t>
            </a:r>
            <a:r>
              <a:rPr lang="en-US" dirty="0" err="1" smtClean="0"/>
              <a:t>Dmitrii</a:t>
            </a:r>
            <a:r>
              <a:rPr lang="en-US" dirty="0" smtClean="0"/>
              <a:t> </a:t>
            </a:r>
            <a:r>
              <a:rPr lang="en-US" dirty="0" err="1" smtClean="0"/>
              <a:t>Medvedev</a:t>
            </a:r>
            <a:r>
              <a:rPr lang="en-US" dirty="0" smtClean="0"/>
              <a:t>, 2008</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Economic Challenges to </a:t>
            </a:r>
            <a:br>
              <a:rPr lang="en-US" sz="4400" dirty="0" smtClean="0"/>
            </a:br>
            <a:r>
              <a:rPr lang="en-US" sz="4400" dirty="0" smtClean="0"/>
              <a:t>Ruble Internationalization</a:t>
            </a:r>
            <a:endParaRPr lang="en-US" sz="4400" dirty="0"/>
          </a:p>
        </p:txBody>
      </p:sp>
      <p:sp>
        <p:nvSpPr>
          <p:cNvPr id="3" name="Content Placeholder 2"/>
          <p:cNvSpPr>
            <a:spLocks noGrp="1"/>
          </p:cNvSpPr>
          <p:nvPr>
            <p:ph idx="1"/>
          </p:nvPr>
        </p:nvSpPr>
        <p:spPr>
          <a:xfrm>
            <a:off x="685800" y="2209800"/>
            <a:ext cx="7770813" cy="4188230"/>
          </a:xfrm>
        </p:spPr>
        <p:txBody>
          <a:bodyPr>
            <a:normAutofit fontScale="77500" lnSpcReduction="20000"/>
          </a:bodyPr>
          <a:lstStyle/>
          <a:p>
            <a:r>
              <a:rPr lang="en-US" dirty="0" smtClean="0"/>
              <a:t>Energy resources were 65% of Russia's total exports in 2011</a:t>
            </a:r>
          </a:p>
          <a:p>
            <a:r>
              <a:rPr lang="en-US" dirty="0" smtClean="0"/>
              <a:t>Russia ranked 39th of 62 countries in the 2012 World Economic Forum Financial Development Report</a:t>
            </a:r>
          </a:p>
          <a:p>
            <a:r>
              <a:rPr lang="en-US" dirty="0" smtClean="0"/>
              <a:t>Russia ranked 9th internationally in merchandise exports, 17th in merchandise imports, 22nd in commercial services exports, and 15th in commercial services imports in 2011</a:t>
            </a:r>
          </a:p>
          <a:p>
            <a:r>
              <a:rPr lang="en-US" dirty="0" smtClean="0"/>
              <a:t>Russia ranked 133 of 174 countries in the 2012 Transparency International Corruption Perception Index, the lowest of the G-20 and BRICS</a:t>
            </a:r>
          </a:p>
          <a:p>
            <a:r>
              <a:rPr lang="en-US" dirty="0" smtClean="0"/>
              <a:t>Russia ranked 120 out of the 183 economies assessed in the </a:t>
            </a:r>
            <a:r>
              <a:rPr lang="en-US" i="1" dirty="0" smtClean="0"/>
              <a:t>Doing Business 2012 </a:t>
            </a:r>
            <a:r>
              <a:rPr lang="en-US" dirty="0" smtClean="0"/>
              <a:t>report</a:t>
            </a:r>
          </a:p>
          <a:p>
            <a:r>
              <a:rPr lang="en-US" dirty="0" smtClean="0"/>
              <a:t>Inflation in 2012 is running at 6.5-7 percent</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descr="ICS Chart.png"/>
          <p:cNvPicPr>
            <a:picLocks noGrp="1" noChangeAspect="1"/>
          </p:cNvPicPr>
          <p:nvPr>
            <p:ph idx="4294967295"/>
          </p:nvPr>
        </p:nvPicPr>
        <p:blipFill>
          <a:blip r:embed="rId2"/>
          <a:srcRect l="-14895" r="-14895"/>
          <a:stretch>
            <a:fillRect/>
          </a:stretch>
        </p:blipFill>
        <p:spPr>
          <a:xfrm>
            <a:off x="0" y="498548"/>
            <a:ext cx="9143999" cy="5009217"/>
          </a:xfrm>
        </p:spPr>
      </p:pic>
      <p:sp>
        <p:nvSpPr>
          <p:cNvPr id="5" name="TextBox 4"/>
          <p:cNvSpPr txBox="1"/>
          <p:nvPr/>
        </p:nvSpPr>
        <p:spPr>
          <a:xfrm>
            <a:off x="1590518" y="6172497"/>
            <a:ext cx="6053467" cy="369332"/>
          </a:xfrm>
          <a:prstGeom prst="rect">
            <a:avLst/>
          </a:prstGeom>
          <a:noFill/>
        </p:spPr>
        <p:txBody>
          <a:bodyPr wrap="square" rtlCol="0">
            <a:spAutoFit/>
          </a:bodyPr>
          <a:lstStyle/>
          <a:p>
            <a:endParaRPr lang="en-US" dirty="0"/>
          </a:p>
        </p:txBody>
      </p:sp>
      <p:sp>
        <p:nvSpPr>
          <p:cNvPr id="9" name="Rectangle 8"/>
          <p:cNvSpPr/>
          <p:nvPr/>
        </p:nvSpPr>
        <p:spPr>
          <a:xfrm>
            <a:off x="1139475" y="5673949"/>
            <a:ext cx="6860597" cy="646331"/>
          </a:xfrm>
          <a:prstGeom prst="rect">
            <a:avLst/>
          </a:prstGeom>
        </p:spPr>
        <p:txBody>
          <a:bodyPr wrap="square">
            <a:spAutoFit/>
          </a:bodyPr>
          <a:lstStyle/>
          <a:p>
            <a:r>
              <a:rPr lang="en-US" i="1" dirty="0" smtClean="0">
                <a:solidFill>
                  <a:srgbClr val="262626"/>
                </a:solidFill>
                <a:latin typeface="Times New Roman"/>
                <a:ea typeface="Cambria"/>
                <a:cs typeface="Arial"/>
              </a:rPr>
              <a:t>Source</a:t>
            </a:r>
            <a:r>
              <a:rPr lang="en-US" dirty="0" smtClean="0">
                <a:solidFill>
                  <a:srgbClr val="262626"/>
                </a:solidFill>
                <a:latin typeface="Times New Roman"/>
                <a:ea typeface="Cambria"/>
                <a:cs typeface="Arial"/>
              </a:rPr>
              <a:t>: </a:t>
            </a:r>
            <a:r>
              <a:rPr lang="en-US" dirty="0" err="1" smtClean="0">
                <a:solidFill>
                  <a:srgbClr val="262626"/>
                </a:solidFill>
                <a:latin typeface="Times New Roman"/>
                <a:ea typeface="Cambria"/>
                <a:cs typeface="Arial"/>
              </a:rPr>
              <a:t>Maziad</a:t>
            </a:r>
            <a:r>
              <a:rPr lang="en-US" dirty="0" smtClean="0">
                <a:solidFill>
                  <a:srgbClr val="262626"/>
                </a:solidFill>
                <a:latin typeface="Times New Roman"/>
                <a:ea typeface="Cambria"/>
                <a:cs typeface="Arial"/>
              </a:rPr>
              <a:t> et al, "Internationalization of Emerging Market Currencies," IMF Staff Discussion Note SDN/11/17, 19 October 2011</a:t>
            </a:r>
            <a:r>
              <a:rPr lang="en-US" dirty="0" smtClean="0"/>
              <a:t> </a:t>
            </a:r>
            <a:endParaRPr lang="en-US" dirty="0"/>
          </a:p>
        </p:txBody>
      </p:sp>
      <p:sp>
        <p:nvSpPr>
          <p:cNvPr id="10" name="Up Arrow 9"/>
          <p:cNvSpPr/>
          <p:nvPr/>
        </p:nvSpPr>
        <p:spPr>
          <a:xfrm>
            <a:off x="6772585" y="4529357"/>
            <a:ext cx="484632" cy="824097"/>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Folio">
  <a:themeElements>
    <a:clrScheme name="Folio">
      <a:dk1>
        <a:sysClr val="windowText" lastClr="000000"/>
      </a:dk1>
      <a:lt1>
        <a:sysClr val="window" lastClr="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Folio">
      <a:majorFont>
        <a:latin typeface="Calisto MT"/>
        <a:ea typeface=""/>
        <a:cs typeface=""/>
        <a:font script="Jpan" typeface="ＭＳ 明朝"/>
      </a:majorFont>
      <a:minorFont>
        <a:latin typeface="Calisto MT"/>
        <a:ea typeface=""/>
        <a:cs typeface=""/>
        <a:font script="Jpan" typeface="ＭＳ 明朝"/>
      </a:minorFont>
    </a:fontScheme>
    <a:fmtScheme name="Folio">
      <a:fillStyleLst>
        <a:solidFill>
          <a:schemeClr val="phClr"/>
        </a:solidFill>
        <a:blipFill rotWithShape="1">
          <a:blip xmlns:r="http://schemas.openxmlformats.org/officeDocument/2006/relationships" r:embed="rId1">
            <a:duotone>
              <a:schemeClr val="phClr">
                <a:shade val="30000"/>
                <a:satMod val="120000"/>
              </a:schemeClr>
              <a:schemeClr val="phClr">
                <a:tint val="70000"/>
                <a:satMod val="350000"/>
                <a:lumMod val="110000"/>
              </a:schemeClr>
            </a:duotone>
          </a:blip>
          <a:stretch/>
        </a:blipFill>
        <a:blipFill rotWithShape="1">
          <a:blip xmlns:r="http://schemas.openxmlformats.org/officeDocument/2006/relationships" r:embed="rId2">
            <a:duotone>
              <a:schemeClr val="phClr">
                <a:shade val="40000"/>
                <a:satMod val="120000"/>
              </a:schemeClr>
              <a:schemeClr val="phClr">
                <a:tint val="70000"/>
                <a:satMod val="300000"/>
                <a:lumMod val="110000"/>
              </a:schemeClr>
            </a:duotone>
          </a:blip>
          <a:tile tx="0" ty="0" sx="50000" sy="50000" flip="none" algn="tl"/>
        </a:blip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38100" dist="25400" dir="5400000" algn="br" rotWithShape="0">
              <a:srgbClr val="000000">
                <a:alpha val="50000"/>
              </a:srgbClr>
            </a:outerShdw>
          </a:effectLst>
        </a:effectStyle>
        <a:effectStyle>
          <a:effectLst>
            <a:innerShdw blurRad="190500" dist="25400">
              <a:srgbClr val="000000">
                <a:alpha val="50000"/>
              </a:srgbClr>
            </a:innerShdw>
          </a:effectLst>
        </a:effectStyle>
      </a:effectStyleLst>
      <a:bgFillStyleLst>
        <a:blipFill rotWithShape="1">
          <a:blip xmlns:r="http://schemas.openxmlformats.org/officeDocument/2006/relationships" r:embed="rId3">
            <a:duotone>
              <a:schemeClr val="phClr">
                <a:shade val="10000"/>
                <a:satMod val="125000"/>
              </a:schemeClr>
              <a:schemeClr val="phClr">
                <a:tint val="70000"/>
                <a:satMod val="350000"/>
                <a:lumMod val="110000"/>
              </a:schemeClr>
            </a:duotone>
          </a:blip>
          <a:stretch/>
        </a:blipFill>
        <a:blipFill rotWithShape="1">
          <a:blip xmlns:r="http://schemas.openxmlformats.org/officeDocument/2006/relationships" r:embed="rId4">
            <a:duotone>
              <a:schemeClr val="phClr">
                <a:shade val="10000"/>
                <a:satMod val="125000"/>
              </a:schemeClr>
              <a:schemeClr val="phClr">
                <a:tint val="70000"/>
                <a:satMod val="350000"/>
                <a:lumMod val="110000"/>
              </a:schemeClr>
            </a:duotone>
          </a:blip>
          <a:stretch/>
        </a:blipFill>
        <a:blipFill rotWithShape="1">
          <a:blip xmlns:r="http://schemas.openxmlformats.org/officeDocument/2006/relationships" r:embed="rId5">
            <a:duotone>
              <a:schemeClr val="phClr">
                <a:shade val="3000"/>
                <a:lumMod val="10000"/>
              </a:schemeClr>
              <a:schemeClr val="phClr">
                <a:tint val="91000"/>
                <a:satMod val="500000"/>
                <a:lumMod val="125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Folio.thmx</Template>
  <TotalTime>418</TotalTime>
  <Words>988</Words>
  <Application>Microsoft Macintosh PowerPoint</Application>
  <PresentationFormat>On-screen Show (4:3)</PresentationFormat>
  <Paragraphs>61</Paragraphs>
  <Slides>16</Slides>
  <Notes>0</Notes>
  <HiddenSlides>0</HiddenSlides>
  <MMClips>0</MMClips>
  <ScaleCrop>false</ScaleCrop>
  <HeadingPairs>
    <vt:vector size="4" baseType="variant">
      <vt:variant>
        <vt:lpstr>Design Template</vt:lpstr>
      </vt:variant>
      <vt:variant>
        <vt:i4>1</vt:i4>
      </vt:variant>
      <vt:variant>
        <vt:lpstr>Slide Titles</vt:lpstr>
      </vt:variant>
      <vt:variant>
        <vt:i4>16</vt:i4>
      </vt:variant>
    </vt:vector>
  </HeadingPairs>
  <TitlesOfParts>
    <vt:vector size="17" baseType="lpstr">
      <vt:lpstr>Folio</vt:lpstr>
      <vt:lpstr>Russia:  International Monetary Reform  and Currency Internationalization </vt:lpstr>
      <vt:lpstr>Slide 2</vt:lpstr>
      <vt:lpstr>Key Questions</vt:lpstr>
      <vt:lpstr>Russia and the Global Financial Crisis</vt:lpstr>
      <vt:lpstr>Russian Frustrations</vt:lpstr>
      <vt:lpstr>BRICS Alternatives</vt:lpstr>
      <vt:lpstr>The Ruble in a Multicurrency World</vt:lpstr>
      <vt:lpstr>Economic Challenges to  Ruble Internationalization</vt:lpstr>
      <vt:lpstr>Slide 9</vt:lpstr>
      <vt:lpstr>The Ruble as a Regional Currency</vt:lpstr>
      <vt:lpstr>From EurAsEC to  Eurasian Union?</vt:lpstr>
      <vt:lpstr>No to a Currency Union</vt:lpstr>
      <vt:lpstr>Russia and the RMB</vt:lpstr>
      <vt:lpstr>The Ruble vs. the RMB?</vt:lpstr>
      <vt:lpstr>Central Asian Challenges</vt:lpstr>
      <vt:lpstr>Slide 16</vt:lpstr>
    </vt:vector>
  </TitlesOfParts>
  <Company>McGill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Russia:  International Monetary Reform  and Currency Internationalization </dc:title>
  <dc:creator>Juliet Johnson</dc:creator>
  <cp:lastModifiedBy>Juliet Johnson</cp:lastModifiedBy>
  <cp:revision>15</cp:revision>
  <dcterms:created xsi:type="dcterms:W3CDTF">2012-12-09T14:27:16Z</dcterms:created>
  <dcterms:modified xsi:type="dcterms:W3CDTF">2012-12-09T14:29:02Z</dcterms:modified>
</cp:coreProperties>
</file>