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2"/>
  </p:sldMasterIdLst>
  <p:notesMasterIdLst>
    <p:notesMasterId r:id="rId34"/>
  </p:notesMasterIdLst>
  <p:handoutMasterIdLst>
    <p:handoutMasterId r:id="rId35"/>
  </p:handoutMasterIdLst>
  <p:sldIdLst>
    <p:sldId id="256" r:id="rId3"/>
    <p:sldId id="263" r:id="rId4"/>
    <p:sldId id="257" r:id="rId5"/>
    <p:sldId id="264" r:id="rId6"/>
    <p:sldId id="265" r:id="rId7"/>
    <p:sldId id="266" r:id="rId8"/>
    <p:sldId id="270" r:id="rId9"/>
    <p:sldId id="287" r:id="rId10"/>
    <p:sldId id="288" r:id="rId11"/>
    <p:sldId id="289" r:id="rId12"/>
    <p:sldId id="259" r:id="rId13"/>
    <p:sldId id="271" r:id="rId14"/>
    <p:sldId id="272" r:id="rId15"/>
    <p:sldId id="273" r:id="rId16"/>
    <p:sldId id="275" r:id="rId17"/>
    <p:sldId id="312" r:id="rId18"/>
    <p:sldId id="301" r:id="rId19"/>
    <p:sldId id="300" r:id="rId20"/>
    <p:sldId id="302" r:id="rId21"/>
    <p:sldId id="303" r:id="rId22"/>
    <p:sldId id="304" r:id="rId23"/>
    <p:sldId id="305" r:id="rId24"/>
    <p:sldId id="277" r:id="rId25"/>
    <p:sldId id="306" r:id="rId26"/>
    <p:sldId id="307" r:id="rId27"/>
    <p:sldId id="308" r:id="rId28"/>
    <p:sldId id="309" r:id="rId29"/>
    <p:sldId id="278" r:id="rId30"/>
    <p:sldId id="298" r:id="rId31"/>
    <p:sldId id="269" r:id="rId32"/>
    <p:sldId id="311" r:id="rId33"/>
  </p:sldIdLst>
  <p:sldSz cx="9144000" cy="6858000" type="screen4x3"/>
  <p:notesSz cx="701675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0000FF"/>
    <a:srgbClr val="CC3300"/>
    <a:srgbClr val="FF0066"/>
    <a:srgbClr val="FF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1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hbehera\Downloads\f34c9abc-c5c5-4514-a42c-a3d275ebd290.xls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E:\MLAD\Ad-in-C\GDP%20share.xlsx" TargetMode="External"/><Relationship Id="rId1" Type="http://schemas.openxmlformats.org/officeDocument/2006/relationships/themeOverride" Target="../theme/themeOverride7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MLAD\Ad-in-C\DATA.xls" TargetMode="External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MLAD\Ad-in-C\DATA.xls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E:\MLAD\Ad-in-C\DATA.xls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E:\MLAD\Ad-in-C\DATA.xls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F:\MK\Paper%20-%20money%20reserves\chart%20US%20Dollar.xlsx" TargetMode="External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D:\asish\pmd\Inflation\WPI%20CPI%20data\main%20data%20WPI\WPI%20Oct%202012%20database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hbehera\Downloads\147_EHS110912F.xls" TargetMode="External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E:\MLAD\Ad-in-C\DATA.xls" TargetMode="External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plotArea>
      <c:layout>
        <c:manualLayout>
          <c:layoutTarget val="inner"/>
          <c:xMode val="edge"/>
          <c:yMode val="edge"/>
          <c:x val="0.10274247825008029"/>
          <c:y val="5.1400554097404488E-2"/>
          <c:w val="0.86648965275924694"/>
          <c:h val="0.83552611537786137"/>
        </c:manualLayout>
      </c:layout>
      <c:barChart>
        <c:barDir val="col"/>
        <c:grouping val="stacked"/>
        <c:ser>
          <c:idx val="0"/>
          <c:order val="0"/>
          <c:tx>
            <c:strRef>
              <c:f>Sheet2!$B$1</c:f>
              <c:strCache>
                <c:ptCount val="1"/>
                <c:pt idx="0">
                  <c:v>FDI flows</c:v>
                </c:pt>
              </c:strCache>
            </c:strRef>
          </c:tx>
          <c:spPr>
            <a:ln>
              <a:prstDash val="sysDash"/>
            </a:ln>
          </c:spPr>
          <c:cat>
            <c:numRef>
              <c:f>Sheet2!$A$2:$A$42</c:f>
              <c:numCache>
                <c:formatCode>General</c:formatCode>
                <c:ptCount val="41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</c:numCache>
            </c:numRef>
          </c:cat>
          <c:val>
            <c:numRef>
              <c:f>Sheet2!$B$2:$B$42</c:f>
              <c:numCache>
                <c:formatCode>0.0</c:formatCode>
                <c:ptCount val="41"/>
                <c:pt idx="0">
                  <c:v>0.25467252417564701</c:v>
                </c:pt>
                <c:pt idx="1">
                  <c:v>0.23913743553804104</c:v>
                </c:pt>
                <c:pt idx="2">
                  <c:v>0.12805868020361927</c:v>
                </c:pt>
                <c:pt idx="3">
                  <c:v>0.23748448496528932</c:v>
                </c:pt>
                <c:pt idx="4">
                  <c:v>0.25015369034525431</c:v>
                </c:pt>
                <c:pt idx="5">
                  <c:v>0.36939977172806815</c:v>
                </c:pt>
                <c:pt idx="6">
                  <c:v>0.25257642665474606</c:v>
                </c:pt>
                <c:pt idx="7">
                  <c:v>0.28755512275757633</c:v>
                </c:pt>
                <c:pt idx="8">
                  <c:v>0.35464255637916831</c:v>
                </c:pt>
                <c:pt idx="9">
                  <c:v>0.36450374635141536</c:v>
                </c:pt>
                <c:pt idx="10">
                  <c:v>0.32681525346217788</c:v>
                </c:pt>
                <c:pt idx="11">
                  <c:v>0.48122621124442994</c:v>
                </c:pt>
                <c:pt idx="12">
                  <c:v>0.42218032351785095</c:v>
                </c:pt>
                <c:pt idx="13">
                  <c:v>0.36945775466981412</c:v>
                </c:pt>
                <c:pt idx="14">
                  <c:v>0.34963651730498463</c:v>
                </c:pt>
                <c:pt idx="15">
                  <c:v>0.42620765721170178</c:v>
                </c:pt>
                <c:pt idx="16">
                  <c:v>0.33311577168481626</c:v>
                </c:pt>
                <c:pt idx="17">
                  <c:v>0.3485367507511728</c:v>
                </c:pt>
                <c:pt idx="18">
                  <c:v>0.56254115370176749</c:v>
                </c:pt>
                <c:pt idx="19">
                  <c:v>0.6592914438247921</c:v>
                </c:pt>
                <c:pt idx="20">
                  <c:v>0.58538387147233517</c:v>
                </c:pt>
                <c:pt idx="21">
                  <c:v>0.81931415166257915</c:v>
                </c:pt>
                <c:pt idx="22">
                  <c:v>1.1085197823037771</c:v>
                </c:pt>
                <c:pt idx="23">
                  <c:v>1.5412984229650402</c:v>
                </c:pt>
                <c:pt idx="24">
                  <c:v>1.9214691899786318</c:v>
                </c:pt>
                <c:pt idx="25">
                  <c:v>1.9076150078243226</c:v>
                </c:pt>
                <c:pt idx="26">
                  <c:v>2.1827297883043215</c:v>
                </c:pt>
                <c:pt idx="27">
                  <c:v>2.7349234881022442</c:v>
                </c:pt>
                <c:pt idx="28">
                  <c:v>2.8222597900847028</c:v>
                </c:pt>
                <c:pt idx="29">
                  <c:v>3.0248265886376604</c:v>
                </c:pt>
                <c:pt idx="30">
                  <c:v>2.5271558247009551</c:v>
                </c:pt>
                <c:pt idx="31">
                  <c:v>2.6710463293880022</c:v>
                </c:pt>
                <c:pt idx="32">
                  <c:v>2.559482283064161</c:v>
                </c:pt>
                <c:pt idx="33">
                  <c:v>2.2449471671236152</c:v>
                </c:pt>
                <c:pt idx="34">
                  <c:v>2.5486943969918205</c:v>
                </c:pt>
                <c:pt idx="35">
                  <c:v>3.2438413795847278</c:v>
                </c:pt>
                <c:pt idx="36">
                  <c:v>3.3592827646097985</c:v>
                </c:pt>
                <c:pt idx="37">
                  <c:v>3.7816706395732078</c:v>
                </c:pt>
                <c:pt idx="38">
                  <c:v>3.683872012644164</c:v>
                </c:pt>
                <c:pt idx="39">
                  <c:v>2.4184053802899599</c:v>
                </c:pt>
                <c:pt idx="40">
                  <c:v>2.5578782504742077</c:v>
                </c:pt>
              </c:numCache>
            </c:numRef>
          </c:val>
        </c:ser>
        <c:ser>
          <c:idx val="1"/>
          <c:order val="1"/>
          <c:tx>
            <c:strRef>
              <c:f>Sheet2!$C$1</c:f>
              <c:strCache>
                <c:ptCount val="1"/>
                <c:pt idx="0">
                  <c:v>Portfolio equity flows</c:v>
                </c:pt>
              </c:strCache>
            </c:strRef>
          </c:tx>
          <c:spPr>
            <a:solidFill>
              <a:srgbClr val="92D050"/>
            </a:solidFill>
            <a:ln>
              <a:prstDash val="sysDot"/>
            </a:ln>
          </c:spPr>
          <c:cat>
            <c:numRef>
              <c:f>Sheet2!$A$2:$A$42</c:f>
              <c:numCache>
                <c:formatCode>General</c:formatCode>
                <c:ptCount val="41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</c:numCache>
            </c:numRef>
          </c:cat>
          <c:val>
            <c:numRef>
              <c:f>Sheet2!$C$2:$C$42</c:f>
              <c:numCache>
                <c:formatCode>0.0</c:formatCode>
                <c:ptCount val="4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3.0713151864685174E-4</c:v>
                </c:pt>
                <c:pt idx="5">
                  <c:v>5.0076817389954121E-4</c:v>
                </c:pt>
                <c:pt idx="6">
                  <c:v>2.7298152646283969E-3</c:v>
                </c:pt>
                <c:pt idx="7">
                  <c:v>8.1446977558041181E-5</c:v>
                </c:pt>
                <c:pt idx="8">
                  <c:v>2.3500612858485411E-3</c:v>
                </c:pt>
                <c:pt idx="9">
                  <c:v>9.6015411776278331E-4</c:v>
                </c:pt>
                <c:pt idx="10">
                  <c:v>2.4555641195405809E-3</c:v>
                </c:pt>
                <c:pt idx="11">
                  <c:v>4.1814204541141854E-3</c:v>
                </c:pt>
                <c:pt idx="12">
                  <c:v>4.0100265866160724E-3</c:v>
                </c:pt>
                <c:pt idx="13">
                  <c:v>3.0714222405342599E-3</c:v>
                </c:pt>
                <c:pt idx="14">
                  <c:v>5.5695172299546824E-3</c:v>
                </c:pt>
                <c:pt idx="15">
                  <c:v>-2.8577946003503856E-3</c:v>
                </c:pt>
                <c:pt idx="16">
                  <c:v>-1.5845218016753461E-2</c:v>
                </c:pt>
                <c:pt idx="17">
                  <c:v>-8.5258930246133991E-5</c:v>
                </c:pt>
                <c:pt idx="18">
                  <c:v>1.2257458912025961E-2</c:v>
                </c:pt>
                <c:pt idx="19">
                  <c:v>7.1886157827206629E-2</c:v>
                </c:pt>
                <c:pt idx="20">
                  <c:v>9.1560465698945534E-2</c:v>
                </c:pt>
                <c:pt idx="21">
                  <c:v>0.15349326932471374</c:v>
                </c:pt>
                <c:pt idx="22">
                  <c:v>0.24038008280897641</c:v>
                </c:pt>
                <c:pt idx="23">
                  <c:v>0.77871258433407198</c:v>
                </c:pt>
                <c:pt idx="24">
                  <c:v>0.64117280717854941</c:v>
                </c:pt>
                <c:pt idx="25">
                  <c:v>0.27754580133890183</c:v>
                </c:pt>
                <c:pt idx="26">
                  <c:v>0.48466442835430956</c:v>
                </c:pt>
                <c:pt idx="27">
                  <c:v>0.51040994180461985</c:v>
                </c:pt>
                <c:pt idx="28">
                  <c:v>6.047148405099443E-2</c:v>
                </c:pt>
                <c:pt idx="29">
                  <c:v>0.18821176840791623</c:v>
                </c:pt>
                <c:pt idx="30">
                  <c:v>0.23765620445294691</c:v>
                </c:pt>
                <c:pt idx="31">
                  <c:v>0.11319890037152695</c:v>
                </c:pt>
                <c:pt idx="32">
                  <c:v>0.13738321727800337</c:v>
                </c:pt>
                <c:pt idx="33">
                  <c:v>0.38062274385770573</c:v>
                </c:pt>
                <c:pt idx="34">
                  <c:v>0.44943610497138525</c:v>
                </c:pt>
                <c:pt idx="35">
                  <c:v>0.69090461068351627</c:v>
                </c:pt>
                <c:pt idx="36">
                  <c:v>0.92772228199367379</c:v>
                </c:pt>
                <c:pt idx="37">
                  <c:v>0.9255302121017186</c:v>
                </c:pt>
                <c:pt idx="38">
                  <c:v>-0.31015701686395197</c:v>
                </c:pt>
                <c:pt idx="39">
                  <c:v>0.65368534347094864</c:v>
                </c:pt>
                <c:pt idx="40">
                  <c:v>0.64502867646791928</c:v>
                </c:pt>
              </c:numCache>
            </c:numRef>
          </c:val>
        </c:ser>
        <c:ser>
          <c:idx val="2"/>
          <c:order val="2"/>
          <c:tx>
            <c:strRef>
              <c:f>Sheet2!$D$1</c:f>
              <c:strCache>
                <c:ptCount val="1"/>
                <c:pt idx="0">
                  <c:v>Debt flows-Long term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cat>
            <c:numRef>
              <c:f>Sheet2!$A$2:$A$42</c:f>
              <c:numCache>
                <c:formatCode>General</c:formatCode>
                <c:ptCount val="41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</c:numCache>
            </c:numRef>
          </c:cat>
          <c:val>
            <c:numRef>
              <c:f>Sheet2!$D$2:$D$42</c:f>
              <c:numCache>
                <c:formatCode>0.0</c:formatCode>
                <c:ptCount val="41"/>
                <c:pt idx="0">
                  <c:v>1.1978560502291298</c:v>
                </c:pt>
                <c:pt idx="1">
                  <c:v>1.2612116755882019</c:v>
                </c:pt>
                <c:pt idx="2">
                  <c:v>1.4403475633199381</c:v>
                </c:pt>
                <c:pt idx="3">
                  <c:v>1.3304701426061842</c:v>
                </c:pt>
                <c:pt idx="4">
                  <c:v>1.715700758841328</c:v>
                </c:pt>
                <c:pt idx="5">
                  <c:v>2.1594863165609457</c:v>
                </c:pt>
                <c:pt idx="6">
                  <c:v>2.0238893484142082</c:v>
                </c:pt>
                <c:pt idx="7">
                  <c:v>2.2332875852663223</c:v>
                </c:pt>
                <c:pt idx="8">
                  <c:v>2.4520304856907367</c:v>
                </c:pt>
                <c:pt idx="9">
                  <c:v>2.456632504239316</c:v>
                </c:pt>
                <c:pt idx="10">
                  <c:v>2.334427690404878</c:v>
                </c:pt>
                <c:pt idx="11">
                  <c:v>2.5649002621327259</c:v>
                </c:pt>
                <c:pt idx="12">
                  <c:v>2.4946853875396338</c:v>
                </c:pt>
                <c:pt idx="13">
                  <c:v>1.9294060119468259</c:v>
                </c:pt>
                <c:pt idx="14">
                  <c:v>1.6961175101015129</c:v>
                </c:pt>
                <c:pt idx="15">
                  <c:v>1.2007309569005431</c:v>
                </c:pt>
                <c:pt idx="16">
                  <c:v>1.1588773114077628</c:v>
                </c:pt>
                <c:pt idx="17">
                  <c:v>1.3264683446332333</c:v>
                </c:pt>
                <c:pt idx="18">
                  <c:v>1.1937782465180786</c:v>
                </c:pt>
                <c:pt idx="19">
                  <c:v>0.92597936492137323</c:v>
                </c:pt>
                <c:pt idx="20">
                  <c:v>1.1491861775775982</c:v>
                </c:pt>
                <c:pt idx="21">
                  <c:v>1.042071663927244</c:v>
                </c:pt>
                <c:pt idx="22">
                  <c:v>1.5001863779863047</c:v>
                </c:pt>
                <c:pt idx="23">
                  <c:v>1.652451443552384</c:v>
                </c:pt>
                <c:pt idx="24">
                  <c:v>1.2006397159065154</c:v>
                </c:pt>
                <c:pt idx="25">
                  <c:v>1.4019549123644701</c:v>
                </c:pt>
                <c:pt idx="26">
                  <c:v>1.5036869418561265</c:v>
                </c:pt>
                <c:pt idx="27">
                  <c:v>1.568611695027919</c:v>
                </c:pt>
                <c:pt idx="28">
                  <c:v>1.7203311217571249</c:v>
                </c:pt>
                <c:pt idx="29">
                  <c:v>0.52000165821429312</c:v>
                </c:pt>
                <c:pt idx="30">
                  <c:v>0.27989854143296111</c:v>
                </c:pt>
                <c:pt idx="31">
                  <c:v>0.13344406392043484</c:v>
                </c:pt>
                <c:pt idx="32">
                  <c:v>-0.18218574515952521</c:v>
                </c:pt>
                <c:pt idx="33">
                  <c:v>0.31645547494732523</c:v>
                </c:pt>
                <c:pt idx="34">
                  <c:v>0.77390746536576061</c:v>
                </c:pt>
                <c:pt idx="35">
                  <c:v>0.98584104172480669</c:v>
                </c:pt>
                <c:pt idx="36">
                  <c:v>1.0561386603202367</c:v>
                </c:pt>
                <c:pt idx="37">
                  <c:v>2.1093375149731632</c:v>
                </c:pt>
                <c:pt idx="38">
                  <c:v>1.499465252610535</c:v>
                </c:pt>
                <c:pt idx="39">
                  <c:v>0.74613053734649049</c:v>
                </c:pt>
                <c:pt idx="40">
                  <c:v>1.0593081720637423</c:v>
                </c:pt>
              </c:numCache>
            </c:numRef>
          </c:val>
        </c:ser>
        <c:ser>
          <c:idx val="3"/>
          <c:order val="3"/>
          <c:tx>
            <c:strRef>
              <c:f>Sheet2!$E$1</c:f>
              <c:strCache>
                <c:ptCount val="1"/>
                <c:pt idx="0">
                  <c:v>Debt flows-Short term</c:v>
                </c:pt>
              </c:strCache>
            </c:strRef>
          </c:tx>
          <c:cat>
            <c:numRef>
              <c:f>Sheet2!$A$2:$A$42</c:f>
              <c:numCache>
                <c:formatCode>General</c:formatCode>
                <c:ptCount val="41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</c:numCache>
            </c:numRef>
          </c:cat>
          <c:val>
            <c:numRef>
              <c:f>Sheet2!$E$2:$E$42</c:f>
              <c:numCache>
                <c:formatCode>0.0</c:formatCode>
                <c:ptCount val="41"/>
                <c:pt idx="0">
                  <c:v>0</c:v>
                </c:pt>
                <c:pt idx="1">
                  <c:v>0.20263287978339711</c:v>
                </c:pt>
                <c:pt idx="2">
                  <c:v>0.22695961064925049</c:v>
                </c:pt>
                <c:pt idx="3">
                  <c:v>0.2281365794399299</c:v>
                </c:pt>
                <c:pt idx="4">
                  <c:v>0.26357291166710156</c:v>
                </c:pt>
                <c:pt idx="5">
                  <c:v>0.25920395026050363</c:v>
                </c:pt>
                <c:pt idx="6">
                  <c:v>0.36835930699444219</c:v>
                </c:pt>
                <c:pt idx="7">
                  <c:v>1.5390966999306921</c:v>
                </c:pt>
                <c:pt idx="8">
                  <c:v>0.56620671669736444</c:v>
                </c:pt>
                <c:pt idx="9">
                  <c:v>0.59351342432317111</c:v>
                </c:pt>
                <c:pt idx="10">
                  <c:v>1.1876233558262119</c:v>
                </c:pt>
                <c:pt idx="11">
                  <c:v>0.73941020556977866</c:v>
                </c:pt>
                <c:pt idx="12">
                  <c:v>0.31263863106995327</c:v>
                </c:pt>
                <c:pt idx="13">
                  <c:v>-0.65039279671479777</c:v>
                </c:pt>
                <c:pt idx="14">
                  <c:v>-0.21554108059895419</c:v>
                </c:pt>
                <c:pt idx="15">
                  <c:v>6.7457798063061264E-2</c:v>
                </c:pt>
                <c:pt idx="16">
                  <c:v>6.2683042257879143E-2</c:v>
                </c:pt>
                <c:pt idx="17">
                  <c:v>0.41058859475594933</c:v>
                </c:pt>
                <c:pt idx="18">
                  <c:v>0.32586247700603244</c:v>
                </c:pt>
                <c:pt idx="19">
                  <c:v>0.41254960172083482</c:v>
                </c:pt>
                <c:pt idx="20">
                  <c:v>0.38296697959305648</c:v>
                </c:pt>
                <c:pt idx="21">
                  <c:v>0.5324001304796977</c:v>
                </c:pt>
                <c:pt idx="22">
                  <c:v>0.88337545719935184</c:v>
                </c:pt>
                <c:pt idx="23">
                  <c:v>0.83338692213355769</c:v>
                </c:pt>
                <c:pt idx="24">
                  <c:v>0.24770142855338559</c:v>
                </c:pt>
                <c:pt idx="25">
                  <c:v>1.086270827427338</c:v>
                </c:pt>
                <c:pt idx="26">
                  <c:v>0.62199767093120462</c:v>
                </c:pt>
                <c:pt idx="27">
                  <c:v>0.31426077690839238</c:v>
                </c:pt>
                <c:pt idx="28">
                  <c:v>-0.80920828770585396</c:v>
                </c:pt>
                <c:pt idx="29">
                  <c:v>-0.31800558980530663</c:v>
                </c:pt>
                <c:pt idx="30">
                  <c:v>-0.1276163668531767</c:v>
                </c:pt>
                <c:pt idx="31">
                  <c:v>0.33050877147050201</c:v>
                </c:pt>
                <c:pt idx="32">
                  <c:v>3.3153311294851551E-2</c:v>
                </c:pt>
                <c:pt idx="33">
                  <c:v>0.84065589046559619</c:v>
                </c:pt>
                <c:pt idx="34">
                  <c:v>0.64398412475634537</c:v>
                </c:pt>
                <c:pt idx="35">
                  <c:v>0.83523567650182795</c:v>
                </c:pt>
                <c:pt idx="36">
                  <c:v>0.82116833998852301</c:v>
                </c:pt>
                <c:pt idx="37">
                  <c:v>1.1714245064799418</c:v>
                </c:pt>
                <c:pt idx="38">
                  <c:v>-2.547388675905482E-2</c:v>
                </c:pt>
                <c:pt idx="39">
                  <c:v>8.8256541163144173E-2</c:v>
                </c:pt>
                <c:pt idx="40">
                  <c:v>1.3356006693953724</c:v>
                </c:pt>
              </c:numCache>
            </c:numRef>
          </c:val>
        </c:ser>
        <c:gapWidth val="62"/>
        <c:overlap val="100"/>
        <c:axId val="80826752"/>
        <c:axId val="80828288"/>
      </c:barChart>
      <c:lineChart>
        <c:grouping val="standard"/>
        <c:ser>
          <c:idx val="4"/>
          <c:order val="4"/>
          <c:tx>
            <c:strRef>
              <c:f>Sheet2!$F$1</c:f>
              <c:strCache>
                <c:ptCount val="1"/>
                <c:pt idx="0">
                  <c:v>Total capital</c:v>
                </c:pt>
              </c:strCache>
            </c:strRef>
          </c:tx>
          <c:spPr>
            <a:ln w="31750">
              <a:solidFill>
                <a:srgbClr val="C00000"/>
              </a:solidFill>
            </a:ln>
          </c:spPr>
          <c:marker>
            <c:symbol val="none"/>
          </c:marker>
          <c:cat>
            <c:numRef>
              <c:f>Sheet2!$A$2:$A$42</c:f>
              <c:numCache>
                <c:formatCode>General</c:formatCode>
                <c:ptCount val="41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</c:numCache>
            </c:numRef>
          </c:cat>
          <c:val>
            <c:numRef>
              <c:f>Sheet2!$F$2:$F$42</c:f>
              <c:numCache>
                <c:formatCode>0.0</c:formatCode>
                <c:ptCount val="41"/>
                <c:pt idx="0">
                  <c:v>1.4525285744047773</c:v>
                </c:pt>
                <c:pt idx="1">
                  <c:v>1.70298199090964</c:v>
                </c:pt>
                <c:pt idx="2">
                  <c:v>1.7953658541728079</c:v>
                </c:pt>
                <c:pt idx="3">
                  <c:v>1.7960912070114028</c:v>
                </c:pt>
                <c:pt idx="4">
                  <c:v>2.229734492372335</c:v>
                </c:pt>
                <c:pt idx="5">
                  <c:v>2.7885908067234206</c:v>
                </c:pt>
                <c:pt idx="6">
                  <c:v>2.6475548973280252</c:v>
                </c:pt>
                <c:pt idx="7">
                  <c:v>4.060020854932147</c:v>
                </c:pt>
                <c:pt idx="8">
                  <c:v>3.375229820053117</c:v>
                </c:pt>
                <c:pt idx="9">
                  <c:v>3.415609829031661</c:v>
                </c:pt>
                <c:pt idx="10">
                  <c:v>3.8513218638128119</c:v>
                </c:pt>
                <c:pt idx="11">
                  <c:v>3.7897180994010449</c:v>
                </c:pt>
                <c:pt idx="12">
                  <c:v>3.2335143687140593</c:v>
                </c:pt>
                <c:pt idx="13">
                  <c:v>1.6515423921423757</c:v>
                </c:pt>
                <c:pt idx="14">
                  <c:v>1.8357824640374953</c:v>
                </c:pt>
                <c:pt idx="15">
                  <c:v>1.6915386175749545</c:v>
                </c:pt>
                <c:pt idx="16">
                  <c:v>1.5388309073337041</c:v>
                </c:pt>
                <c:pt idx="17">
                  <c:v>2.0855084312101067</c:v>
                </c:pt>
                <c:pt idx="18">
                  <c:v>2.0944393361379046</c:v>
                </c:pt>
                <c:pt idx="19">
                  <c:v>2.0697065682942055</c:v>
                </c:pt>
                <c:pt idx="20">
                  <c:v>2.209097494341937</c:v>
                </c:pt>
                <c:pt idx="21">
                  <c:v>2.5472792153942336</c:v>
                </c:pt>
                <c:pt idx="22">
                  <c:v>3.7324617002984093</c:v>
                </c:pt>
                <c:pt idx="23">
                  <c:v>4.8058493729850484</c:v>
                </c:pt>
                <c:pt idx="24">
                  <c:v>4.0109831416170785</c:v>
                </c:pt>
                <c:pt idx="25">
                  <c:v>4.6733865489550297</c:v>
                </c:pt>
                <c:pt idx="26">
                  <c:v>4.7930788294459541</c:v>
                </c:pt>
                <c:pt idx="27">
                  <c:v>5.1282059018431774</c:v>
                </c:pt>
                <c:pt idx="28">
                  <c:v>3.7938541081869737</c:v>
                </c:pt>
                <c:pt idx="29">
                  <c:v>3.4150344254545582</c:v>
                </c:pt>
                <c:pt idx="30">
                  <c:v>2.9170942037336864</c:v>
                </c:pt>
                <c:pt idx="31">
                  <c:v>3.2481980651504716</c:v>
                </c:pt>
                <c:pt idx="32">
                  <c:v>2.547833066477498</c:v>
                </c:pt>
                <c:pt idx="33">
                  <c:v>3.7826812763942392</c:v>
                </c:pt>
                <c:pt idx="34">
                  <c:v>4.4160220920853162</c:v>
                </c:pt>
                <c:pt idx="35">
                  <c:v>5.7558227084948808</c:v>
                </c:pt>
                <c:pt idx="36">
                  <c:v>6.1643120469122277</c:v>
                </c:pt>
                <c:pt idx="37">
                  <c:v>7.9879628731280352</c:v>
                </c:pt>
                <c:pt idx="38">
                  <c:v>4.847706361631694</c:v>
                </c:pt>
                <c:pt idx="39">
                  <c:v>3.9064778022705449</c:v>
                </c:pt>
                <c:pt idx="40">
                  <c:v>5.5978157684012348</c:v>
                </c:pt>
              </c:numCache>
            </c:numRef>
          </c:val>
        </c:ser>
        <c:marker val="1"/>
        <c:axId val="80826752"/>
        <c:axId val="80828288"/>
      </c:lineChart>
      <c:catAx>
        <c:axId val="80826752"/>
        <c:scaling>
          <c:orientation val="minMax"/>
        </c:scaling>
        <c:axPos val="b"/>
        <c:numFmt formatCode="General" sourceLinked="1"/>
        <c:tickLblPos val="low"/>
        <c:txPr>
          <a:bodyPr rot="-5400000" vert="horz"/>
          <a:lstStyle/>
          <a:p>
            <a:pPr>
              <a:defRPr sz="1400"/>
            </a:pPr>
            <a:endParaRPr lang="en-US"/>
          </a:p>
        </c:txPr>
        <c:crossAx val="80828288"/>
        <c:crosses val="autoZero"/>
        <c:auto val="1"/>
        <c:lblAlgn val="ctr"/>
        <c:lblOffset val="100"/>
        <c:tickLblSkip val="2"/>
      </c:catAx>
      <c:valAx>
        <c:axId val="80828288"/>
        <c:scaling>
          <c:orientation val="minMax"/>
          <c:min val="-1"/>
        </c:scaling>
        <c:axPos val="l"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/>
                  <a:t>Per cent to GDP</a:t>
                </a:r>
              </a:p>
            </c:rich>
          </c:tx>
          <c:layout>
            <c:manualLayout>
              <c:xMode val="edge"/>
              <c:yMode val="edge"/>
              <c:x val="0"/>
              <c:y val="0.2509642023913678"/>
            </c:manualLayout>
          </c:layout>
        </c:title>
        <c:numFmt formatCode="0" sourceLinked="0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80826752"/>
        <c:crosses val="autoZero"/>
        <c:crossBetween val="between"/>
      </c:valAx>
    </c:plotArea>
    <c:legend>
      <c:legendPos val="l"/>
      <c:layout>
        <c:manualLayout>
          <c:xMode val="edge"/>
          <c:yMode val="edge"/>
          <c:x val="9.2305424007924353E-2"/>
          <c:y val="3.4334894689120606E-2"/>
          <c:w val="0.34093667681784134"/>
          <c:h val="0.31394585189459262"/>
        </c:manualLayout>
      </c:layout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zero"/>
  </c:chart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Share in World GDP- PPP based</a:t>
            </a:r>
          </a:p>
        </c:rich>
      </c:tx>
      <c:layout/>
      <c:overlay val="1"/>
    </c:title>
    <c:plotArea>
      <c:layout>
        <c:manualLayout>
          <c:layoutTarget val="inner"/>
          <c:xMode val="edge"/>
          <c:yMode val="edge"/>
          <c:x val="0.10062617915032893"/>
          <c:y val="4.119751589597935E-2"/>
          <c:w val="0.88804735253677292"/>
          <c:h val="0.6538021540279747"/>
        </c:manualLayout>
      </c:layout>
      <c:barChart>
        <c:barDir val="col"/>
        <c:grouping val="clustered"/>
        <c:ser>
          <c:idx val="0"/>
          <c:order val="0"/>
          <c:tx>
            <c:strRef>
              <c:f>Sheet1!$C$4</c:f>
              <c:strCache>
                <c:ptCount val="1"/>
                <c:pt idx="0">
                  <c:v>1980</c:v>
                </c:pt>
              </c:strCache>
            </c:strRef>
          </c:tx>
          <c:cat>
            <c:strRef>
              <c:f>Sheet1!$B$5:$B$15</c:f>
              <c:strCache>
                <c:ptCount val="11"/>
                <c:pt idx="0">
                  <c:v>Brazil</c:v>
                </c:pt>
                <c:pt idx="1">
                  <c:v>China</c:v>
                </c:pt>
                <c:pt idx="2">
                  <c:v>Hong Kong SAR</c:v>
                </c:pt>
                <c:pt idx="3">
                  <c:v>India</c:v>
                </c:pt>
                <c:pt idx="4">
                  <c:v>Indonesia</c:v>
                </c:pt>
                <c:pt idx="5">
                  <c:v>Korea</c:v>
                </c:pt>
                <c:pt idx="6">
                  <c:v>Mexico</c:v>
                </c:pt>
                <c:pt idx="7">
                  <c:v>Russia</c:v>
                </c:pt>
                <c:pt idx="8">
                  <c:v>Singapore</c:v>
                </c:pt>
                <c:pt idx="9">
                  <c:v>South Africa</c:v>
                </c:pt>
                <c:pt idx="10">
                  <c:v>Turkey</c:v>
                </c:pt>
              </c:strCache>
            </c:strRef>
          </c:cat>
          <c:val>
            <c:numRef>
              <c:f>Sheet1!$C$5:$C$15</c:f>
              <c:numCache>
                <c:formatCode>General</c:formatCode>
                <c:ptCount val="11"/>
                <c:pt idx="0">
                  <c:v>3.9</c:v>
                </c:pt>
                <c:pt idx="1">
                  <c:v>2.2000000000000002</c:v>
                </c:pt>
                <c:pt idx="2">
                  <c:v>0.30000000000000032</c:v>
                </c:pt>
                <c:pt idx="3">
                  <c:v>2.5</c:v>
                </c:pt>
                <c:pt idx="4">
                  <c:v>1</c:v>
                </c:pt>
                <c:pt idx="5">
                  <c:v>0.8</c:v>
                </c:pt>
                <c:pt idx="6">
                  <c:v>3</c:v>
                </c:pt>
                <c:pt idx="7">
                  <c:v>0</c:v>
                </c:pt>
                <c:pt idx="8">
                  <c:v>0.2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Sheet1!$D$4</c:f>
              <c:strCache>
                <c:ptCount val="1"/>
                <c:pt idx="0">
                  <c:v>1990</c:v>
                </c:pt>
              </c:strCache>
            </c:strRef>
          </c:tx>
          <c:spPr>
            <a:solidFill>
              <a:srgbClr val="FF0066"/>
            </a:solidFill>
          </c:spPr>
          <c:cat>
            <c:strRef>
              <c:f>Sheet1!$B$5:$B$15</c:f>
              <c:strCache>
                <c:ptCount val="11"/>
                <c:pt idx="0">
                  <c:v>Brazil</c:v>
                </c:pt>
                <c:pt idx="1">
                  <c:v>China</c:v>
                </c:pt>
                <c:pt idx="2">
                  <c:v>Hong Kong SAR</c:v>
                </c:pt>
                <c:pt idx="3">
                  <c:v>India</c:v>
                </c:pt>
                <c:pt idx="4">
                  <c:v>Indonesia</c:v>
                </c:pt>
                <c:pt idx="5">
                  <c:v>Korea</c:v>
                </c:pt>
                <c:pt idx="6">
                  <c:v>Mexico</c:v>
                </c:pt>
                <c:pt idx="7">
                  <c:v>Russia</c:v>
                </c:pt>
                <c:pt idx="8">
                  <c:v>Singapore</c:v>
                </c:pt>
                <c:pt idx="9">
                  <c:v>South Africa</c:v>
                </c:pt>
                <c:pt idx="10">
                  <c:v>Turkey</c:v>
                </c:pt>
              </c:strCache>
            </c:strRef>
          </c:cat>
          <c:val>
            <c:numRef>
              <c:f>Sheet1!$D$5:$D$15</c:f>
              <c:numCache>
                <c:formatCode>General</c:formatCode>
                <c:ptCount val="11"/>
                <c:pt idx="0">
                  <c:v>3.3</c:v>
                </c:pt>
                <c:pt idx="1">
                  <c:v>3.9</c:v>
                </c:pt>
                <c:pt idx="2">
                  <c:v>0.4</c:v>
                </c:pt>
                <c:pt idx="3">
                  <c:v>3.2</c:v>
                </c:pt>
                <c:pt idx="4">
                  <c:v>1.2</c:v>
                </c:pt>
                <c:pt idx="5">
                  <c:v>1.4</c:v>
                </c:pt>
                <c:pt idx="6">
                  <c:v>2.6</c:v>
                </c:pt>
                <c:pt idx="7">
                  <c:v>0</c:v>
                </c:pt>
                <c:pt idx="8">
                  <c:v>0.2</c:v>
                </c:pt>
                <c:pt idx="9">
                  <c:v>0.9</c:v>
                </c:pt>
                <c:pt idx="10">
                  <c:v>1.2</c:v>
                </c:pt>
              </c:numCache>
            </c:numRef>
          </c:val>
        </c:ser>
        <c:ser>
          <c:idx val="2"/>
          <c:order val="2"/>
          <c:tx>
            <c:strRef>
              <c:f>Sheet1!$E$4</c:f>
              <c:strCache>
                <c:ptCount val="1"/>
                <c:pt idx="0">
                  <c:v>2000</c:v>
                </c:pt>
              </c:strCache>
            </c:strRef>
          </c:tx>
          <c:cat>
            <c:strRef>
              <c:f>Sheet1!$B$5:$B$15</c:f>
              <c:strCache>
                <c:ptCount val="11"/>
                <c:pt idx="0">
                  <c:v>Brazil</c:v>
                </c:pt>
                <c:pt idx="1">
                  <c:v>China</c:v>
                </c:pt>
                <c:pt idx="2">
                  <c:v>Hong Kong SAR</c:v>
                </c:pt>
                <c:pt idx="3">
                  <c:v>India</c:v>
                </c:pt>
                <c:pt idx="4">
                  <c:v>Indonesia</c:v>
                </c:pt>
                <c:pt idx="5">
                  <c:v>Korea</c:v>
                </c:pt>
                <c:pt idx="6">
                  <c:v>Mexico</c:v>
                </c:pt>
                <c:pt idx="7">
                  <c:v>Russia</c:v>
                </c:pt>
                <c:pt idx="8">
                  <c:v>Singapore</c:v>
                </c:pt>
                <c:pt idx="9">
                  <c:v>South Africa</c:v>
                </c:pt>
                <c:pt idx="10">
                  <c:v>Turkey</c:v>
                </c:pt>
              </c:strCache>
            </c:strRef>
          </c:cat>
          <c:val>
            <c:numRef>
              <c:f>Sheet1!$E$5:$E$15</c:f>
              <c:numCache>
                <c:formatCode>General</c:formatCode>
                <c:ptCount val="11"/>
                <c:pt idx="0">
                  <c:v>2.9</c:v>
                </c:pt>
                <c:pt idx="1">
                  <c:v>7.1</c:v>
                </c:pt>
                <c:pt idx="2">
                  <c:v>0.4</c:v>
                </c:pt>
                <c:pt idx="3">
                  <c:v>3.7</c:v>
                </c:pt>
                <c:pt idx="4">
                  <c:v>1.2</c:v>
                </c:pt>
                <c:pt idx="5">
                  <c:v>1.8</c:v>
                </c:pt>
                <c:pt idx="6">
                  <c:v>2.5</c:v>
                </c:pt>
                <c:pt idx="7">
                  <c:v>2.7</c:v>
                </c:pt>
                <c:pt idx="8">
                  <c:v>0.30000000000000032</c:v>
                </c:pt>
                <c:pt idx="9">
                  <c:v>0.70000000000000062</c:v>
                </c:pt>
                <c:pt idx="10">
                  <c:v>1.2</c:v>
                </c:pt>
              </c:numCache>
            </c:numRef>
          </c:val>
        </c:ser>
        <c:ser>
          <c:idx val="3"/>
          <c:order val="3"/>
          <c:tx>
            <c:strRef>
              <c:f>Sheet1!$F$4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Sheet1!$B$5:$B$15</c:f>
              <c:strCache>
                <c:ptCount val="11"/>
                <c:pt idx="0">
                  <c:v>Brazil</c:v>
                </c:pt>
                <c:pt idx="1">
                  <c:v>China</c:v>
                </c:pt>
                <c:pt idx="2">
                  <c:v>Hong Kong SAR</c:v>
                </c:pt>
                <c:pt idx="3">
                  <c:v>India</c:v>
                </c:pt>
                <c:pt idx="4">
                  <c:v>Indonesia</c:v>
                </c:pt>
                <c:pt idx="5">
                  <c:v>Korea</c:v>
                </c:pt>
                <c:pt idx="6">
                  <c:v>Mexico</c:v>
                </c:pt>
                <c:pt idx="7">
                  <c:v>Russia</c:v>
                </c:pt>
                <c:pt idx="8">
                  <c:v>Singapore</c:v>
                </c:pt>
                <c:pt idx="9">
                  <c:v>South Africa</c:v>
                </c:pt>
                <c:pt idx="10">
                  <c:v>Turkey</c:v>
                </c:pt>
              </c:strCache>
            </c:strRef>
          </c:cat>
          <c:val>
            <c:numRef>
              <c:f>Sheet1!$F$5:$F$15</c:f>
              <c:numCache>
                <c:formatCode>General</c:formatCode>
                <c:ptCount val="11"/>
                <c:pt idx="0">
                  <c:v>2.9</c:v>
                </c:pt>
                <c:pt idx="1">
                  <c:v>14.3</c:v>
                </c:pt>
                <c:pt idx="2">
                  <c:v>0.4</c:v>
                </c:pt>
                <c:pt idx="3">
                  <c:v>5.7</c:v>
                </c:pt>
                <c:pt idx="4">
                  <c:v>1.4</c:v>
                </c:pt>
                <c:pt idx="5">
                  <c:v>2</c:v>
                </c:pt>
                <c:pt idx="6">
                  <c:v>2.1</c:v>
                </c:pt>
                <c:pt idx="7">
                  <c:v>3</c:v>
                </c:pt>
                <c:pt idx="8">
                  <c:v>0.4</c:v>
                </c:pt>
                <c:pt idx="9">
                  <c:v>0.70000000000000062</c:v>
                </c:pt>
                <c:pt idx="10">
                  <c:v>1.4</c:v>
                </c:pt>
              </c:numCache>
            </c:numRef>
          </c:val>
        </c:ser>
        <c:axId val="82628608"/>
        <c:axId val="82630144"/>
      </c:barChart>
      <c:catAx>
        <c:axId val="82628608"/>
        <c:scaling>
          <c:orientation val="minMax"/>
        </c:scaling>
        <c:axPos val="b"/>
        <c:tickLblPos val="nextTo"/>
        <c:crossAx val="82630144"/>
        <c:crosses val="autoZero"/>
        <c:auto val="1"/>
        <c:lblAlgn val="ctr"/>
        <c:lblOffset val="100"/>
      </c:catAx>
      <c:valAx>
        <c:axId val="82630144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 cent</a:t>
                </a:r>
              </a:p>
            </c:rich>
          </c:tx>
          <c:layout>
            <c:manualLayout>
              <c:xMode val="edge"/>
              <c:yMode val="edge"/>
              <c:x val="1.4562602116584399E-2"/>
              <c:y val="0.30696166609507197"/>
            </c:manualLayout>
          </c:layout>
        </c:title>
        <c:numFmt formatCode="General" sourceLinked="1"/>
        <c:tickLblPos val="nextTo"/>
        <c:crossAx val="8262860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800"/>
          </a:pPr>
          <a:endParaRPr lang="en-US"/>
        </a:p>
      </c:txPr>
    </c:legend>
    <c:plotVisOnly val="1"/>
  </c:chart>
  <c:txPr>
    <a:bodyPr/>
    <a:lstStyle/>
    <a:p>
      <a:pPr>
        <a:defRPr sz="1400"/>
      </a:pPr>
      <a:endParaRPr lang="en-US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Global Forex Derivatives Market Turnover(Share in %)</a:t>
            </a:r>
          </a:p>
        </c:rich>
      </c:tx>
      <c:layout>
        <c:manualLayout>
          <c:xMode val="edge"/>
          <c:yMode val="edge"/>
          <c:x val="2.2292213473316027E-3"/>
          <c:y val="4.6296296296296511E-3"/>
        </c:manualLayout>
      </c:layout>
      <c:overlay val="1"/>
    </c:title>
    <c:plotArea>
      <c:layout>
        <c:manualLayout>
          <c:layoutTarget val="inner"/>
          <c:xMode val="edge"/>
          <c:yMode val="edge"/>
          <c:x val="1.9400622153094099E-2"/>
          <c:y val="7.6719576719576729E-2"/>
          <c:w val="0.7405686868125767"/>
          <c:h val="0.89417989417989674"/>
        </c:manualLayout>
      </c:layout>
      <c:ofPieChart>
        <c:ofPieType val="bar"/>
        <c:varyColors val="1"/>
        <c:ser>
          <c:idx val="0"/>
          <c:order val="0"/>
          <c:dPt>
            <c:idx val="0"/>
            <c:spPr>
              <a:solidFill>
                <a:srgbClr val="FF6699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00B050"/>
              </a:solidFill>
            </c:spPr>
          </c:dPt>
          <c:dPt>
            <c:idx val="10"/>
            <c:spPr>
              <a:solidFill>
                <a:srgbClr val="FF0066"/>
              </a:solidFill>
            </c:spPr>
          </c:dPt>
          <c:dPt>
            <c:idx val="11"/>
            <c:spPr>
              <a:solidFill>
                <a:srgbClr val="0070C0"/>
              </a:solidFill>
            </c:spPr>
          </c:dPt>
          <c:dPt>
            <c:idx val="12"/>
            <c:spPr>
              <a:solidFill>
                <a:srgbClr val="0000FF"/>
              </a:solidFill>
            </c:spPr>
          </c:dPt>
          <c:dPt>
            <c:idx val="13"/>
            <c:spPr>
              <a:solidFill>
                <a:srgbClr val="C00000"/>
              </a:solidFill>
            </c:spPr>
          </c:dPt>
          <c:dPt>
            <c:idx val="15"/>
            <c:spPr>
              <a:solidFill>
                <a:schemeClr val="accent5">
                  <a:lumMod val="50000"/>
                </a:schemeClr>
              </a:solidFill>
            </c:spPr>
          </c:dPt>
          <c:dPt>
            <c:idx val="16"/>
            <c:spPr>
              <a:solidFill>
                <a:srgbClr val="00B0F0"/>
              </a:solidFill>
            </c:spPr>
          </c:dPt>
          <c:dPt>
            <c:idx val="17"/>
            <c:spPr>
              <a:solidFill>
                <a:schemeClr val="accent1"/>
              </a:solidFill>
            </c:spPr>
          </c:dPt>
          <c:cat>
            <c:strRef>
              <c:f>Sheet3!$A$33:$A$50</c:f>
              <c:strCache>
                <c:ptCount val="18"/>
                <c:pt idx="0">
                  <c:v>US dollar</c:v>
                </c:pt>
                <c:pt idx="1">
                  <c:v>Euro</c:v>
                </c:pt>
                <c:pt idx="2">
                  <c:v>Japanese yen</c:v>
                </c:pt>
                <c:pt idx="3">
                  <c:v>Pound sterling</c:v>
                </c:pt>
                <c:pt idx="4">
                  <c:v>Australian dollar</c:v>
                </c:pt>
                <c:pt idx="5">
                  <c:v>Swiss franc</c:v>
                </c:pt>
                <c:pt idx="6">
                  <c:v>Canadian dollar</c:v>
                </c:pt>
                <c:pt idx="7">
                  <c:v>Hong Kong dollar</c:v>
                </c:pt>
                <c:pt idx="8">
                  <c:v>Swedish krona</c:v>
                </c:pt>
                <c:pt idx="9">
                  <c:v>New Zealand dollar</c:v>
                </c:pt>
                <c:pt idx="10">
                  <c:v>Korean won</c:v>
                </c:pt>
                <c:pt idx="11">
                  <c:v>Singapore dollar</c:v>
                </c:pt>
                <c:pt idx="12">
                  <c:v>Indian rupee</c:v>
                </c:pt>
                <c:pt idx="13">
                  <c:v>Russain rouble</c:v>
                </c:pt>
                <c:pt idx="14">
                  <c:v>Chinese renminbi</c:v>
                </c:pt>
                <c:pt idx="15">
                  <c:v>South African rand</c:v>
                </c:pt>
                <c:pt idx="16">
                  <c:v>Brazilian real</c:v>
                </c:pt>
                <c:pt idx="17">
                  <c:v>Others</c:v>
                </c:pt>
              </c:strCache>
            </c:strRef>
          </c:cat>
          <c:val>
            <c:numRef>
              <c:f>Sheet3!$B$33:$B$50</c:f>
              <c:numCache>
                <c:formatCode>General</c:formatCode>
                <c:ptCount val="18"/>
                <c:pt idx="0">
                  <c:v>44</c:v>
                </c:pt>
                <c:pt idx="1">
                  <c:v>17.3</c:v>
                </c:pt>
                <c:pt idx="2">
                  <c:v>9.1</c:v>
                </c:pt>
                <c:pt idx="3">
                  <c:v>6</c:v>
                </c:pt>
                <c:pt idx="4">
                  <c:v>3.8</c:v>
                </c:pt>
                <c:pt idx="5">
                  <c:v>3.2</c:v>
                </c:pt>
                <c:pt idx="6">
                  <c:v>2.7</c:v>
                </c:pt>
                <c:pt idx="7">
                  <c:v>1.5</c:v>
                </c:pt>
                <c:pt idx="8">
                  <c:v>1.4</c:v>
                </c:pt>
                <c:pt idx="9">
                  <c:v>0.8</c:v>
                </c:pt>
                <c:pt idx="10">
                  <c:v>0.8</c:v>
                </c:pt>
                <c:pt idx="11">
                  <c:v>0.8</c:v>
                </c:pt>
                <c:pt idx="12">
                  <c:v>0.5</c:v>
                </c:pt>
                <c:pt idx="13">
                  <c:v>0.4</c:v>
                </c:pt>
                <c:pt idx="14">
                  <c:v>0.5</c:v>
                </c:pt>
                <c:pt idx="15">
                  <c:v>0.4</c:v>
                </c:pt>
                <c:pt idx="16">
                  <c:v>0.4</c:v>
                </c:pt>
                <c:pt idx="17">
                  <c:v>6.4</c:v>
                </c:pt>
              </c:numCache>
            </c:numRef>
          </c:val>
        </c:ser>
        <c:gapWidth val="100"/>
        <c:secondPieSize val="75"/>
        <c:serLines/>
      </c:ofPieChart>
    </c:plotArea>
    <c:legend>
      <c:legendPos val="r"/>
      <c:layout>
        <c:manualLayout>
          <c:xMode val="edge"/>
          <c:yMode val="edge"/>
          <c:x val="0.73866667592489765"/>
          <c:y val="0"/>
          <c:w val="0.24466656482613044"/>
          <c:h val="0.99920895304753576"/>
        </c:manualLayout>
      </c:layout>
      <c:txPr>
        <a:bodyPr/>
        <a:lstStyle/>
        <a:p>
          <a:pPr>
            <a:defRPr sz="1200"/>
          </a:pPr>
          <a:endParaRPr lang="en-US"/>
        </a:p>
      </c:txPr>
    </c:legend>
    <c:plotVisOnly val="1"/>
  </c:chart>
  <c:txPr>
    <a:bodyPr/>
    <a:lstStyle/>
    <a:p>
      <a:pPr>
        <a:defRPr sz="1400"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en-US" sz="1600" b="1" i="0" baseline="0"/>
              <a:t>Stock of International Reserves </a:t>
            </a:r>
            <a:endParaRPr lang="en-US" sz="1600"/>
          </a:p>
        </c:rich>
      </c:tx>
      <c:layout/>
      <c:overlay val="1"/>
    </c:title>
    <c:plotArea>
      <c:layout>
        <c:manualLayout>
          <c:layoutTarget val="inner"/>
          <c:xMode val="edge"/>
          <c:yMode val="edge"/>
          <c:x val="0.11945727583146715"/>
          <c:y val="5.1400554097404488E-2"/>
          <c:w val="0.83383573177277492"/>
          <c:h val="0.79084780053678294"/>
        </c:manualLayout>
      </c:layout>
      <c:barChart>
        <c:barDir val="col"/>
        <c:grouping val="stacked"/>
        <c:ser>
          <c:idx val="0"/>
          <c:order val="0"/>
          <c:tx>
            <c:strRef>
              <c:f>Sheet4!$B$7</c:f>
              <c:strCache>
                <c:ptCount val="1"/>
                <c:pt idx="0">
                  <c:v>AEs</c:v>
                </c:pt>
              </c:strCache>
            </c:strRef>
          </c:tx>
          <c:cat>
            <c:numRef>
              <c:f>Sheet4!$A$8:$A$9</c:f>
              <c:numCache>
                <c:formatCode>mmm\-yyyy</c:formatCode>
                <c:ptCount val="2"/>
                <c:pt idx="0">
                  <c:v>36586</c:v>
                </c:pt>
                <c:pt idx="1">
                  <c:v>41061</c:v>
                </c:pt>
              </c:numCache>
            </c:numRef>
          </c:cat>
          <c:val>
            <c:numRef>
              <c:f>Sheet4!$B$8:$B$9</c:f>
              <c:numCache>
                <c:formatCode>#,##0.0</c:formatCode>
                <c:ptCount val="2"/>
                <c:pt idx="0">
                  <c:v>1.1319999999999983</c:v>
                </c:pt>
                <c:pt idx="1">
                  <c:v>3.5419999999999998</c:v>
                </c:pt>
              </c:numCache>
            </c:numRef>
          </c:val>
        </c:ser>
        <c:ser>
          <c:idx val="1"/>
          <c:order val="1"/>
          <c:tx>
            <c:strRef>
              <c:f>Sheet4!$C$7</c:f>
              <c:strCache>
                <c:ptCount val="1"/>
                <c:pt idx="0">
                  <c:v>EDEs</c:v>
                </c:pt>
              </c:strCache>
            </c:strRef>
          </c:tx>
          <c:cat>
            <c:numRef>
              <c:f>Sheet4!$A$8:$A$9</c:f>
              <c:numCache>
                <c:formatCode>mmm\-yyyy</c:formatCode>
                <c:ptCount val="2"/>
                <c:pt idx="0">
                  <c:v>36586</c:v>
                </c:pt>
                <c:pt idx="1">
                  <c:v>41061</c:v>
                </c:pt>
              </c:numCache>
            </c:numRef>
          </c:cat>
          <c:val>
            <c:numRef>
              <c:f>Sheet4!$C$8:$C$9</c:f>
              <c:numCache>
                <c:formatCode>#,##0.0</c:formatCode>
                <c:ptCount val="2"/>
                <c:pt idx="0">
                  <c:v>0.67700000000000105</c:v>
                </c:pt>
                <c:pt idx="1">
                  <c:v>6.9820000000000002</c:v>
                </c:pt>
              </c:numCache>
            </c:numRef>
          </c:val>
        </c:ser>
        <c:overlap val="100"/>
        <c:axId val="81967360"/>
        <c:axId val="81973248"/>
      </c:barChart>
      <c:catAx>
        <c:axId val="81967360"/>
        <c:scaling>
          <c:orientation val="minMax"/>
        </c:scaling>
        <c:axPos val="b"/>
        <c:numFmt formatCode="mmm\-yyyy" sourceLinked="1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81973248"/>
        <c:crosses val="autoZero"/>
        <c:lblAlgn val="ctr"/>
        <c:lblOffset val="100"/>
      </c:catAx>
      <c:valAx>
        <c:axId val="81973248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 sz="1200" b="0"/>
                </a:pPr>
                <a:r>
                  <a:rPr lang="en-US" sz="1200" b="0"/>
                  <a:t>US$ trillion</a:t>
                </a:r>
              </a:p>
            </c:rich>
          </c:tx>
          <c:layout>
            <c:manualLayout>
              <c:xMode val="edge"/>
              <c:yMode val="edge"/>
              <c:x val="5.5555555555555558E-3"/>
              <c:y val="0.34695793234179062"/>
            </c:manualLayout>
          </c:layout>
        </c:title>
        <c:numFmt formatCode="#,##0.0" sourceLinked="1"/>
        <c:tickLblPos val="nextTo"/>
        <c:crossAx val="81967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7273753280839844"/>
          <c:y val="0.31906058617672839"/>
          <c:w val="0.18952117471802521"/>
          <c:h val="0.16743438320210019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 sz="1200"/>
            </a:pPr>
            <a:r>
              <a:rPr lang="en-US" sz="1200" dirty="0"/>
              <a:t>Composition</a:t>
            </a:r>
            <a:r>
              <a:rPr lang="en-US" sz="1200" baseline="0" dirty="0"/>
              <a:t> in Percent </a:t>
            </a:r>
            <a:r>
              <a:rPr lang="en-US" sz="1200" baseline="0" dirty="0" smtClean="0"/>
              <a:t>(June 2012)</a:t>
            </a:r>
            <a:endParaRPr lang="en-US" sz="1200" dirty="0"/>
          </a:p>
        </c:rich>
      </c:tx>
      <c:layout>
        <c:manualLayout>
          <c:xMode val="edge"/>
          <c:yMode val="edge"/>
          <c:x val="0.20931811477455811"/>
          <c:y val="0"/>
        </c:manualLayout>
      </c:layout>
      <c:overlay val="1"/>
    </c:title>
    <c:plotArea>
      <c:layout/>
      <c:pieChart>
        <c:varyColors val="1"/>
        <c:ser>
          <c:idx val="0"/>
          <c:order val="0"/>
          <c:tx>
            <c:strRef>
              <c:f>Sheet4!$A$28</c:f>
              <c:strCache>
                <c:ptCount val="1"/>
                <c:pt idx="0">
                  <c:v>Mar-2000</c:v>
                </c:pt>
              </c:strCache>
            </c:strRef>
          </c:tx>
          <c:dPt>
            <c:idx val="1"/>
            <c:spPr>
              <a:solidFill>
                <a:srgbClr val="CCFFCC"/>
              </a:solidFill>
            </c:spPr>
          </c:dPt>
          <c:dPt>
            <c:idx val="3"/>
            <c:spPr>
              <a:solidFill>
                <a:srgbClr val="C00000"/>
              </a:solidFill>
            </c:spPr>
          </c:dPt>
          <c:dPt>
            <c:idx val="5"/>
            <c:spPr>
              <a:solidFill>
                <a:sysClr val="windowText" lastClr="000000">
                  <a:lumMod val="75000"/>
                  <a:lumOff val="25000"/>
                </a:sysClr>
              </a:solidFill>
            </c:spPr>
          </c:dPt>
          <c:dLbls>
            <c:dLbl>
              <c:idx val="0"/>
              <c:layout>
                <c:manualLayout>
                  <c:x val="-3.3121998078770441E-2"/>
                  <c:y val="0.14927712160979878"/>
                </c:manualLayout>
              </c:layout>
              <c:showVal val="1"/>
              <c:showCatName val="1"/>
            </c:dLbl>
            <c:dLbl>
              <c:idx val="1"/>
              <c:layout>
                <c:manualLayout>
                  <c:x val="7.0374488491532338E-3"/>
                  <c:y val="0.13407553222513852"/>
                </c:manualLayout>
              </c:layout>
              <c:showVal val="1"/>
              <c:showCatName val="1"/>
            </c:dLbl>
            <c:dLbl>
              <c:idx val="2"/>
              <c:layout>
                <c:manualLayout>
                  <c:x val="-2.9972391779557815E-2"/>
                  <c:y val="6.6441382327209086E-2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-5.5175417017156822E-2"/>
                  <c:y val="-0.10792319371921646"/>
                </c:manualLayout>
              </c:layout>
              <c:showVal val="1"/>
              <c:showCatName val="1"/>
            </c:dLbl>
            <c:dLbl>
              <c:idx val="4"/>
              <c:layout>
                <c:manualLayout>
                  <c:x val="-9.2930026397997217E-3"/>
                  <c:y val="-6.3521070282881301E-2"/>
                </c:manualLayout>
              </c:layout>
              <c:showVal val="1"/>
              <c:showCatName val="1"/>
            </c:dLbl>
            <c:dLbl>
              <c:idx val="5"/>
              <c:layout>
                <c:manualLayout>
                  <c:x val="-0.29143630821363481"/>
                  <c:y val="2.9370807815689761E-2"/>
                </c:manualLayout>
              </c:layout>
              <c:showVal val="1"/>
              <c:showCatName val="1"/>
            </c:dLbl>
            <c:showVal val="1"/>
            <c:showCatName val="1"/>
            <c:showLeaderLines val="1"/>
          </c:dLbls>
          <c:cat>
            <c:strRef>
              <c:f>Sheet4!$B$27:$G$27</c:f>
              <c:strCache>
                <c:ptCount val="6"/>
                <c:pt idx="0">
                  <c:v>US Dollar</c:v>
                </c:pt>
                <c:pt idx="1">
                  <c:v>Pound</c:v>
                </c:pt>
                <c:pt idx="2">
                  <c:v>Yen</c:v>
                </c:pt>
                <c:pt idx="3">
                  <c:v>Swiss Franc</c:v>
                </c:pt>
                <c:pt idx="4">
                  <c:v>Euro</c:v>
                </c:pt>
                <c:pt idx="5">
                  <c:v>Other</c:v>
                </c:pt>
              </c:strCache>
            </c:strRef>
          </c:cat>
          <c:val>
            <c:numRef>
              <c:f>Sheet4!$B$28:$G$28</c:f>
              <c:numCache>
                <c:formatCode>General</c:formatCode>
                <c:ptCount val="6"/>
                <c:pt idx="0">
                  <c:v>61.9</c:v>
                </c:pt>
                <c:pt idx="1">
                  <c:v>3.8</c:v>
                </c:pt>
                <c:pt idx="2">
                  <c:v>3.8</c:v>
                </c:pt>
                <c:pt idx="3">
                  <c:v>0.1</c:v>
                </c:pt>
                <c:pt idx="4">
                  <c:v>25.1</c:v>
                </c:pt>
                <c:pt idx="5">
                  <c:v>5.3</c:v>
                </c:pt>
              </c:numCache>
            </c:numRef>
          </c:val>
        </c:ser>
        <c:dLbls>
          <c:showVal val="1"/>
          <c:showCatName val="1"/>
        </c:dLbls>
        <c:firstSliceAng val="0"/>
      </c:pieChart>
    </c:plotArea>
    <c:plotVisOnly val="1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en-US" sz="1200" dirty="0"/>
              <a:t>Composition</a:t>
            </a:r>
            <a:r>
              <a:rPr lang="en-US" sz="1200" baseline="0" dirty="0"/>
              <a:t> in Percent </a:t>
            </a:r>
            <a:r>
              <a:rPr lang="en-US" sz="1200" baseline="0" dirty="0" smtClean="0"/>
              <a:t>(March 2000</a:t>
            </a:r>
            <a:r>
              <a:rPr lang="en-US" sz="1200" baseline="0" dirty="0"/>
              <a:t>)</a:t>
            </a:r>
            <a:endParaRPr lang="en-US" sz="1200" dirty="0"/>
          </a:p>
        </c:rich>
      </c:tx>
      <c:layout>
        <c:manualLayout>
          <c:xMode val="edge"/>
          <c:yMode val="edge"/>
          <c:x val="0.20931811477455811"/>
          <c:y val="0"/>
        </c:manualLayout>
      </c:layout>
      <c:overlay val="1"/>
    </c:title>
    <c:plotArea>
      <c:layout/>
      <c:pieChart>
        <c:varyColors val="1"/>
        <c:ser>
          <c:idx val="1"/>
          <c:order val="1"/>
          <c:tx>
            <c:strRef>
              <c:f>Sheet4!$A$29</c:f>
              <c:strCache>
                <c:ptCount val="1"/>
                <c:pt idx="0">
                  <c:v>Jun-2010</c:v>
                </c:pt>
              </c:strCache>
            </c:strRef>
          </c:tx>
          <c:dPt>
            <c:idx val="1"/>
            <c:spPr>
              <a:solidFill>
                <a:srgbClr val="CCFFCC"/>
              </a:solidFill>
            </c:spPr>
          </c:dPt>
          <c:dPt>
            <c:idx val="3"/>
            <c:spPr>
              <a:solidFill>
                <a:srgbClr val="C00000"/>
              </a:solidFill>
            </c:spPr>
          </c:dPt>
          <c:dPt>
            <c:idx val="5"/>
            <c:spPr>
              <a:solidFill>
                <a:sysClr val="windowText" lastClr="000000">
                  <a:lumMod val="75000"/>
                  <a:lumOff val="25000"/>
                </a:sysClr>
              </a:solidFill>
            </c:spPr>
          </c:dPt>
          <c:dLbls>
            <c:dLbl>
              <c:idx val="0"/>
              <c:layout>
                <c:manualLayout>
                  <c:x val="-5.1460210125031311E-3"/>
                  <c:y val="7.0870151647710711E-2"/>
                </c:manualLayout>
              </c:layout>
              <c:showVal val="1"/>
              <c:showCatName val="1"/>
            </c:dLbl>
            <c:dLbl>
              <c:idx val="1"/>
              <c:layout>
                <c:manualLayout>
                  <c:x val="0"/>
                  <c:y val="0.20729367162438028"/>
                </c:manualLayout>
              </c:layout>
              <c:showVal val="1"/>
              <c:showCatName val="1"/>
            </c:dLbl>
            <c:dLbl>
              <c:idx val="2"/>
              <c:layout>
                <c:manualLayout>
                  <c:x val="-2.4276531942670664E-2"/>
                  <c:y val="4.7216765216042032E-2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0"/>
                  <c:y val="-2.8065444358856401E-2"/>
                </c:manualLayout>
              </c:layout>
              <c:showVal val="1"/>
              <c:showCatName val="1"/>
            </c:dLbl>
            <c:dLbl>
              <c:idx val="4"/>
              <c:layout>
                <c:manualLayout>
                  <c:x val="-8.8941432753182642E-2"/>
                  <c:y val="4.7637430737824497E-2"/>
                </c:manualLayout>
              </c:layout>
              <c:showVal val="1"/>
              <c:showCatName val="1"/>
            </c:dLbl>
            <c:dLbl>
              <c:idx val="5"/>
              <c:layout>
                <c:manualLayout>
                  <c:x val="-0.3610704425635558"/>
                  <c:y val="2.7539734616506314E-2"/>
                </c:manualLayout>
              </c:layout>
              <c:showVal val="1"/>
              <c:showCatName val="1"/>
            </c:dLbl>
            <c:showVal val="1"/>
            <c:showCatName val="1"/>
            <c:showLeaderLines val="1"/>
          </c:dLbls>
          <c:cat>
            <c:strRef>
              <c:f>Sheet4!$B$27:$G$27</c:f>
              <c:strCache>
                <c:ptCount val="6"/>
                <c:pt idx="0">
                  <c:v>US Dollar</c:v>
                </c:pt>
                <c:pt idx="1">
                  <c:v>Pound</c:v>
                </c:pt>
                <c:pt idx="2">
                  <c:v>Yen</c:v>
                </c:pt>
                <c:pt idx="3">
                  <c:v>Swiss Franc</c:v>
                </c:pt>
                <c:pt idx="4">
                  <c:v>Euro</c:v>
                </c:pt>
                <c:pt idx="5">
                  <c:v>Other</c:v>
                </c:pt>
              </c:strCache>
            </c:strRef>
          </c:cat>
          <c:val>
            <c:numRef>
              <c:f>Sheet4!$B$29:$G$29</c:f>
              <c:numCache>
                <c:formatCode>General</c:formatCode>
                <c:ptCount val="6"/>
                <c:pt idx="0">
                  <c:v>71.5</c:v>
                </c:pt>
                <c:pt idx="1">
                  <c:v>2.9</c:v>
                </c:pt>
                <c:pt idx="2">
                  <c:v>6.3</c:v>
                </c:pt>
                <c:pt idx="3">
                  <c:v>0.30000000000000032</c:v>
                </c:pt>
                <c:pt idx="4">
                  <c:v>17.5</c:v>
                </c:pt>
                <c:pt idx="5">
                  <c:v>1.5</c:v>
                </c:pt>
              </c:numCache>
            </c:numRef>
          </c:val>
        </c:ser>
        <c:ser>
          <c:idx val="0"/>
          <c:order val="0"/>
          <c:tx>
            <c:strRef>
              <c:f>Sheet4!$A$28</c:f>
              <c:strCache>
                <c:ptCount val="1"/>
                <c:pt idx="0">
                  <c:v>Mar-2000</c:v>
                </c:pt>
              </c:strCache>
            </c:strRef>
          </c:tx>
          <c:dLbls>
            <c:dLbl>
              <c:idx val="1"/>
              <c:layout>
                <c:manualLayout>
                  <c:x val="7.0374488491532364E-3"/>
                  <c:y val="0.13407553222513852"/>
                </c:manualLayout>
              </c:layout>
              <c:showVal val="1"/>
              <c:showCatName val="1"/>
            </c:dLbl>
            <c:dLbl>
              <c:idx val="2"/>
              <c:layout>
                <c:manualLayout>
                  <c:x val="-2.9972391779557815E-2"/>
                  <c:y val="6.6441382327209086E-2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-4.7843155052304338E-3"/>
                  <c:y val="-5.3655584718576843E-2"/>
                </c:manualLayout>
              </c:layout>
              <c:showVal val="1"/>
              <c:showCatName val="1"/>
            </c:dLbl>
            <c:dLbl>
              <c:idx val="5"/>
              <c:layout>
                <c:manualLayout>
                  <c:x val="-0.29143630821363481"/>
                  <c:y val="2.9370807815689778E-2"/>
                </c:manualLayout>
              </c:layout>
              <c:showVal val="1"/>
              <c:showCatName val="1"/>
            </c:dLbl>
            <c:showVal val="1"/>
            <c:showCatName val="1"/>
            <c:showLeaderLines val="1"/>
          </c:dLbls>
          <c:cat>
            <c:strRef>
              <c:f>Sheet4!$B$27:$G$27</c:f>
              <c:strCache>
                <c:ptCount val="6"/>
                <c:pt idx="0">
                  <c:v>US Dollar</c:v>
                </c:pt>
                <c:pt idx="1">
                  <c:v>Pound</c:v>
                </c:pt>
                <c:pt idx="2">
                  <c:v>Yen</c:v>
                </c:pt>
                <c:pt idx="3">
                  <c:v>Swiss Franc</c:v>
                </c:pt>
                <c:pt idx="4">
                  <c:v>Euro</c:v>
                </c:pt>
                <c:pt idx="5">
                  <c:v>Other</c:v>
                </c:pt>
              </c:strCache>
            </c:strRef>
          </c:cat>
          <c:val>
            <c:numRef>
              <c:f>Sheet4!$B$28:$G$28</c:f>
              <c:numCache>
                <c:formatCode>General</c:formatCode>
                <c:ptCount val="6"/>
                <c:pt idx="0">
                  <c:v>61.9</c:v>
                </c:pt>
                <c:pt idx="1">
                  <c:v>3.8</c:v>
                </c:pt>
                <c:pt idx="2">
                  <c:v>3.8</c:v>
                </c:pt>
                <c:pt idx="3">
                  <c:v>0.1</c:v>
                </c:pt>
                <c:pt idx="4">
                  <c:v>25.1</c:v>
                </c:pt>
                <c:pt idx="5">
                  <c:v>5.3</c:v>
                </c:pt>
              </c:numCache>
            </c:numRef>
          </c:val>
        </c:ser>
        <c:dLbls>
          <c:showVal val="1"/>
          <c:showCatName val="1"/>
        </c:dLbls>
        <c:firstSliceAng val="0"/>
      </c:pieChart>
    </c:plotArea>
    <c:plotVisOnly val="1"/>
  </c:chart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US </a:t>
            </a:r>
            <a:r>
              <a:rPr lang="en-US" dirty="0"/>
              <a:t>Dollar in International Finance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53317329411084768"/>
          <c:y val="0.1564814814814848"/>
          <c:w val="0.43031364227724933"/>
          <c:h val="0.66928689560294508"/>
        </c:manualLayout>
      </c:layout>
      <c:barChart>
        <c:barDir val="bar"/>
        <c:grouping val="clustered"/>
        <c:ser>
          <c:idx val="0"/>
          <c:order val="0"/>
          <c:cat>
            <c:strRef>
              <c:f>Sheet1!$C$3:$C$8</c:f>
              <c:strCache>
                <c:ptCount val="6"/>
                <c:pt idx="0">
                  <c:v>Cross-border bank loans</c:v>
                </c:pt>
                <c:pt idx="1">
                  <c:v>Cross-border bank deposits</c:v>
                </c:pt>
                <c:pt idx="2">
                  <c:v>Share of banknotes held overseas</c:v>
                </c:pt>
                <c:pt idx="3">
                  <c:v>Debt securities</c:v>
                </c:pt>
                <c:pt idx="4">
                  <c:v>International reserves</c:v>
                </c:pt>
                <c:pt idx="5">
                  <c:v>Foreign exchange transactions</c:v>
                </c:pt>
              </c:strCache>
            </c:strRef>
          </c:cat>
          <c:val>
            <c:numRef>
              <c:f>Sheet1!$D$3:$D$8</c:f>
              <c:numCache>
                <c:formatCode>General</c:formatCode>
                <c:ptCount val="6"/>
                <c:pt idx="0">
                  <c:v>52</c:v>
                </c:pt>
                <c:pt idx="1">
                  <c:v>59</c:v>
                </c:pt>
                <c:pt idx="2">
                  <c:v>65</c:v>
                </c:pt>
                <c:pt idx="3">
                  <c:v>46</c:v>
                </c:pt>
                <c:pt idx="4">
                  <c:v>64</c:v>
                </c:pt>
                <c:pt idx="5">
                  <c:v>86</c:v>
                </c:pt>
              </c:numCache>
            </c:numRef>
          </c:val>
        </c:ser>
        <c:dLbls>
          <c:showVal val="1"/>
        </c:dLbls>
        <c:axId val="82116608"/>
        <c:axId val="82118144"/>
      </c:barChart>
      <c:catAx>
        <c:axId val="82116608"/>
        <c:scaling>
          <c:orientation val="minMax"/>
        </c:scaling>
        <c:axPos val="l"/>
        <c:tickLblPos val="nextTo"/>
        <c:crossAx val="82118144"/>
        <c:crosses val="autoZero"/>
        <c:auto val="1"/>
        <c:lblAlgn val="ctr"/>
        <c:lblOffset val="100"/>
      </c:catAx>
      <c:valAx>
        <c:axId val="8211814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 to World Total</a:t>
                </a:r>
              </a:p>
            </c:rich>
          </c:tx>
          <c:layout/>
        </c:title>
        <c:numFmt formatCode="General" sourceLinked="1"/>
        <c:tickLblPos val="nextTo"/>
        <c:crossAx val="82116608"/>
        <c:crosses val="autoZero"/>
        <c:crossBetween val="between"/>
      </c:valAx>
    </c:plotArea>
    <c:plotVisOnly val="1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en-US"/>
    </a:p>
  </c:txPr>
  <c:externalData r:id="rId2"/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IN"/>
  <c:chart>
    <c:title>
      <c:tx>
        <c:rich>
          <a:bodyPr/>
          <a:lstStyle/>
          <a:p>
            <a:pPr>
              <a:defRPr sz="1800"/>
            </a:pPr>
            <a:r>
              <a:rPr lang="en-US" sz="1800"/>
              <a:t>Sectoral Contribution to GDP growth</a:t>
            </a:r>
          </a:p>
        </c:rich>
      </c:tx>
      <c:layout>
        <c:manualLayout>
          <c:xMode val="edge"/>
          <c:yMode val="edge"/>
          <c:x val="0.20094523419471924"/>
          <c:y val="0"/>
        </c:manualLayout>
      </c:layout>
    </c:title>
    <c:plotArea>
      <c:layout>
        <c:manualLayout>
          <c:layoutTarget val="inner"/>
          <c:xMode val="edge"/>
          <c:yMode val="edge"/>
          <c:x val="8.3044443270094873E-2"/>
          <c:y val="5.1107538893278494E-2"/>
          <c:w val="0.91024414733393222"/>
          <c:h val="0.67959828964460689"/>
        </c:manualLayout>
      </c:layout>
      <c:barChart>
        <c:barDir val="col"/>
        <c:grouping val="stacked"/>
        <c:ser>
          <c:idx val="0"/>
          <c:order val="0"/>
          <c:tx>
            <c:strRef>
              <c:f>Sheet1!$R$2</c:f>
              <c:strCache>
                <c:ptCount val="1"/>
                <c:pt idx="0">
                  <c:v>Agriculture</c:v>
                </c:pt>
              </c:strCache>
            </c:strRef>
          </c:tx>
          <c:spPr>
            <a:solidFill>
              <a:srgbClr val="CC3300"/>
            </a:solidFill>
          </c:spPr>
          <c:cat>
            <c:numRef>
              <c:f>Sheet1!$Q$3:$Q$32</c:f>
              <c:numCache>
                <c:formatCode>mmm\-yy</c:formatCode>
                <c:ptCount val="30"/>
                <c:pt idx="0">
                  <c:v>38504</c:v>
                </c:pt>
                <c:pt idx="1">
                  <c:v>38596</c:v>
                </c:pt>
                <c:pt idx="2">
                  <c:v>38687</c:v>
                </c:pt>
                <c:pt idx="3">
                  <c:v>38777</c:v>
                </c:pt>
                <c:pt idx="4">
                  <c:v>38869</c:v>
                </c:pt>
                <c:pt idx="5">
                  <c:v>38961</c:v>
                </c:pt>
                <c:pt idx="6">
                  <c:v>39052</c:v>
                </c:pt>
                <c:pt idx="7">
                  <c:v>39142</c:v>
                </c:pt>
                <c:pt idx="8">
                  <c:v>39234</c:v>
                </c:pt>
                <c:pt idx="9">
                  <c:v>39326</c:v>
                </c:pt>
                <c:pt idx="10">
                  <c:v>39417</c:v>
                </c:pt>
                <c:pt idx="11">
                  <c:v>39508</c:v>
                </c:pt>
                <c:pt idx="12">
                  <c:v>39600</c:v>
                </c:pt>
                <c:pt idx="13">
                  <c:v>39692</c:v>
                </c:pt>
                <c:pt idx="14">
                  <c:v>39783</c:v>
                </c:pt>
                <c:pt idx="15">
                  <c:v>39873</c:v>
                </c:pt>
                <c:pt idx="16">
                  <c:v>39965</c:v>
                </c:pt>
                <c:pt idx="17">
                  <c:v>40057</c:v>
                </c:pt>
                <c:pt idx="18">
                  <c:v>40148</c:v>
                </c:pt>
                <c:pt idx="19">
                  <c:v>40238</c:v>
                </c:pt>
                <c:pt idx="20">
                  <c:v>40330</c:v>
                </c:pt>
                <c:pt idx="21">
                  <c:v>40422</c:v>
                </c:pt>
                <c:pt idx="22">
                  <c:v>40513</c:v>
                </c:pt>
                <c:pt idx="23">
                  <c:v>40603</c:v>
                </c:pt>
                <c:pt idx="24">
                  <c:v>40695</c:v>
                </c:pt>
                <c:pt idx="25">
                  <c:v>40787</c:v>
                </c:pt>
                <c:pt idx="26">
                  <c:v>40878</c:v>
                </c:pt>
                <c:pt idx="27">
                  <c:v>40969</c:v>
                </c:pt>
                <c:pt idx="28">
                  <c:v>41061</c:v>
                </c:pt>
                <c:pt idx="29">
                  <c:v>41153</c:v>
                </c:pt>
              </c:numCache>
            </c:numRef>
          </c:cat>
          <c:val>
            <c:numRef>
              <c:f>Sheet1!$R$3:$R$32</c:f>
              <c:numCache>
                <c:formatCode>0.0</c:formatCode>
                <c:ptCount val="30"/>
                <c:pt idx="0">
                  <c:v>0.5264740626272455</c:v>
                </c:pt>
                <c:pt idx="1">
                  <c:v>0.59990242899682633</c:v>
                </c:pt>
                <c:pt idx="2">
                  <c:v>1.7091007792034858</c:v>
                </c:pt>
                <c:pt idx="3">
                  <c:v>0.98281441858846552</c:v>
                </c:pt>
                <c:pt idx="4">
                  <c:v>0.70847898705266321</c:v>
                </c:pt>
                <c:pt idx="5">
                  <c:v>0.52161706607681124</c:v>
                </c:pt>
                <c:pt idx="6">
                  <c:v>0.8712380480716887</c:v>
                </c:pt>
                <c:pt idx="7">
                  <c:v>0.89703790960209318</c:v>
                </c:pt>
                <c:pt idx="8">
                  <c:v>0.78796354690711878</c:v>
                </c:pt>
                <c:pt idx="9">
                  <c:v>0.66248260846926532</c:v>
                </c:pt>
                <c:pt idx="10">
                  <c:v>1.9695846568927995</c:v>
                </c:pt>
                <c:pt idx="11">
                  <c:v>0.55928549810689066</c:v>
                </c:pt>
                <c:pt idx="12">
                  <c:v>0.48244685460666431</c:v>
                </c:pt>
                <c:pt idx="13">
                  <c:v>0.15057593637337624</c:v>
                </c:pt>
                <c:pt idx="14">
                  <c:v>-0.76417138729422462</c:v>
                </c:pt>
                <c:pt idx="15">
                  <c:v>0.25476752818608639</c:v>
                </c:pt>
                <c:pt idx="16">
                  <c:v>0.10050482193362992</c:v>
                </c:pt>
                <c:pt idx="17">
                  <c:v>0.27954360228198677</c:v>
                </c:pt>
                <c:pt idx="18">
                  <c:v>-0.18036982727077586</c:v>
                </c:pt>
                <c:pt idx="19">
                  <c:v>0.46062127967666638</c:v>
                </c:pt>
                <c:pt idx="20">
                  <c:v>0.4608373359555244</c:v>
                </c:pt>
                <c:pt idx="21">
                  <c:v>0.57404197868831919</c:v>
                </c:pt>
                <c:pt idx="22">
                  <c:v>1.9023868349447333</c:v>
                </c:pt>
                <c:pt idx="23">
                  <c:v>1.1035178546848001</c:v>
                </c:pt>
                <c:pt idx="24">
                  <c:v>0.51716519567129116</c:v>
                </c:pt>
                <c:pt idx="25">
                  <c:v>0.35928653231191182</c:v>
                </c:pt>
                <c:pt idx="26">
                  <c:v>0.50026221186401798</c:v>
                </c:pt>
                <c:pt idx="27">
                  <c:v>0.23986699726082183</c:v>
                </c:pt>
                <c:pt idx="28">
                  <c:v>0.3918504155035219</c:v>
                </c:pt>
                <c:pt idx="29">
                  <c:v>0.13401324509777696</c:v>
                </c:pt>
              </c:numCache>
            </c:numRef>
          </c:val>
        </c:ser>
        <c:ser>
          <c:idx val="1"/>
          <c:order val="1"/>
          <c:tx>
            <c:strRef>
              <c:f>Sheet1!$S$2</c:f>
              <c:strCache>
                <c:ptCount val="1"/>
                <c:pt idx="0">
                  <c:v>Industry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cat>
            <c:numRef>
              <c:f>Sheet1!$Q$3:$Q$32</c:f>
              <c:numCache>
                <c:formatCode>mmm\-yy</c:formatCode>
                <c:ptCount val="30"/>
                <c:pt idx="0">
                  <c:v>38504</c:v>
                </c:pt>
                <c:pt idx="1">
                  <c:v>38596</c:v>
                </c:pt>
                <c:pt idx="2">
                  <c:v>38687</c:v>
                </c:pt>
                <c:pt idx="3">
                  <c:v>38777</c:v>
                </c:pt>
                <c:pt idx="4">
                  <c:v>38869</c:v>
                </c:pt>
                <c:pt idx="5">
                  <c:v>38961</c:v>
                </c:pt>
                <c:pt idx="6">
                  <c:v>39052</c:v>
                </c:pt>
                <c:pt idx="7">
                  <c:v>39142</c:v>
                </c:pt>
                <c:pt idx="8">
                  <c:v>39234</c:v>
                </c:pt>
                <c:pt idx="9">
                  <c:v>39326</c:v>
                </c:pt>
                <c:pt idx="10">
                  <c:v>39417</c:v>
                </c:pt>
                <c:pt idx="11">
                  <c:v>39508</c:v>
                </c:pt>
                <c:pt idx="12">
                  <c:v>39600</c:v>
                </c:pt>
                <c:pt idx="13">
                  <c:v>39692</c:v>
                </c:pt>
                <c:pt idx="14">
                  <c:v>39783</c:v>
                </c:pt>
                <c:pt idx="15">
                  <c:v>39873</c:v>
                </c:pt>
                <c:pt idx="16">
                  <c:v>39965</c:v>
                </c:pt>
                <c:pt idx="17">
                  <c:v>40057</c:v>
                </c:pt>
                <c:pt idx="18">
                  <c:v>40148</c:v>
                </c:pt>
                <c:pt idx="19">
                  <c:v>40238</c:v>
                </c:pt>
                <c:pt idx="20">
                  <c:v>40330</c:v>
                </c:pt>
                <c:pt idx="21">
                  <c:v>40422</c:v>
                </c:pt>
                <c:pt idx="22">
                  <c:v>40513</c:v>
                </c:pt>
                <c:pt idx="23">
                  <c:v>40603</c:v>
                </c:pt>
                <c:pt idx="24">
                  <c:v>40695</c:v>
                </c:pt>
                <c:pt idx="25">
                  <c:v>40787</c:v>
                </c:pt>
                <c:pt idx="26">
                  <c:v>40878</c:v>
                </c:pt>
                <c:pt idx="27">
                  <c:v>40969</c:v>
                </c:pt>
                <c:pt idx="28">
                  <c:v>41061</c:v>
                </c:pt>
                <c:pt idx="29">
                  <c:v>41153</c:v>
                </c:pt>
              </c:numCache>
            </c:numRef>
          </c:cat>
          <c:val>
            <c:numRef>
              <c:f>Sheet1!$S$3:$S$32</c:f>
              <c:numCache>
                <c:formatCode>0.0</c:formatCode>
                <c:ptCount val="30"/>
                <c:pt idx="0">
                  <c:v>2.1899249065828692</c:v>
                </c:pt>
                <c:pt idx="1">
                  <c:v>1.4987427237944417</c:v>
                </c:pt>
                <c:pt idx="2">
                  <c:v>1.4742898698425462</c:v>
                </c:pt>
                <c:pt idx="3">
                  <c:v>1.7733660772431488</c:v>
                </c:pt>
                <c:pt idx="4">
                  <c:v>2.2534499703320305</c:v>
                </c:pt>
                <c:pt idx="5">
                  <c:v>2.6349371773125854</c:v>
                </c:pt>
                <c:pt idx="6">
                  <c:v>2.4899023288301665</c:v>
                </c:pt>
                <c:pt idx="7">
                  <c:v>2.9220713153616762</c:v>
                </c:pt>
                <c:pt idx="8">
                  <c:v>2.2549694539257348</c:v>
                </c:pt>
                <c:pt idx="9">
                  <c:v>2.0653086035554407</c:v>
                </c:pt>
                <c:pt idx="10">
                  <c:v>1.7618383359786718</c:v>
                </c:pt>
                <c:pt idx="11">
                  <c:v>1.6279294804090476</c:v>
                </c:pt>
                <c:pt idx="12">
                  <c:v>2.1325072427361498</c:v>
                </c:pt>
                <c:pt idx="13">
                  <c:v>1.65511919489413</c:v>
                </c:pt>
                <c:pt idx="14">
                  <c:v>0.62447785521199162</c:v>
                </c:pt>
                <c:pt idx="15">
                  <c:v>-0.74989072587412131</c:v>
                </c:pt>
                <c:pt idx="16">
                  <c:v>0.37084880618054711</c:v>
                </c:pt>
                <c:pt idx="17">
                  <c:v>1.403830480847593</c:v>
                </c:pt>
                <c:pt idx="18">
                  <c:v>1.8244357336867647</c:v>
                </c:pt>
                <c:pt idx="19">
                  <c:v>3.4391711383101078</c:v>
                </c:pt>
                <c:pt idx="20">
                  <c:v>1.6689043530880099</c:v>
                </c:pt>
                <c:pt idx="21">
                  <c:v>1.1722826670902251</c:v>
                </c:pt>
                <c:pt idx="22">
                  <c:v>1.410737585320647</c:v>
                </c:pt>
                <c:pt idx="23">
                  <c:v>1.2904597798734121</c:v>
                </c:pt>
                <c:pt idx="24">
                  <c:v>1.3085133548717183</c:v>
                </c:pt>
                <c:pt idx="25">
                  <c:v>0.54544175833335673</c:v>
                </c:pt>
                <c:pt idx="26">
                  <c:v>0.18267690586831678</c:v>
                </c:pt>
                <c:pt idx="27">
                  <c:v>0.14413160143874765</c:v>
                </c:pt>
                <c:pt idx="28">
                  <c:v>0.15653027516714357</c:v>
                </c:pt>
                <c:pt idx="29">
                  <c:v>0.22783065347527356</c:v>
                </c:pt>
              </c:numCache>
            </c:numRef>
          </c:val>
        </c:ser>
        <c:ser>
          <c:idx val="2"/>
          <c:order val="2"/>
          <c:tx>
            <c:strRef>
              <c:f>Sheet1!$T$2</c:f>
              <c:strCache>
                <c:ptCount val="1"/>
                <c:pt idx="0">
                  <c:v>Services</c:v>
                </c:pt>
              </c:strCache>
            </c:strRef>
          </c:tx>
          <c:spPr>
            <a:solidFill>
              <a:srgbClr val="92D050"/>
            </a:solidFill>
          </c:spPr>
          <c:cat>
            <c:numRef>
              <c:f>Sheet1!$Q$3:$Q$32</c:f>
              <c:numCache>
                <c:formatCode>mmm\-yy</c:formatCode>
                <c:ptCount val="30"/>
                <c:pt idx="0">
                  <c:v>38504</c:v>
                </c:pt>
                <c:pt idx="1">
                  <c:v>38596</c:v>
                </c:pt>
                <c:pt idx="2">
                  <c:v>38687</c:v>
                </c:pt>
                <c:pt idx="3">
                  <c:v>38777</c:v>
                </c:pt>
                <c:pt idx="4">
                  <c:v>38869</c:v>
                </c:pt>
                <c:pt idx="5">
                  <c:v>38961</c:v>
                </c:pt>
                <c:pt idx="6">
                  <c:v>39052</c:v>
                </c:pt>
                <c:pt idx="7">
                  <c:v>39142</c:v>
                </c:pt>
                <c:pt idx="8">
                  <c:v>39234</c:v>
                </c:pt>
                <c:pt idx="9">
                  <c:v>39326</c:v>
                </c:pt>
                <c:pt idx="10">
                  <c:v>39417</c:v>
                </c:pt>
                <c:pt idx="11">
                  <c:v>39508</c:v>
                </c:pt>
                <c:pt idx="12">
                  <c:v>39600</c:v>
                </c:pt>
                <c:pt idx="13">
                  <c:v>39692</c:v>
                </c:pt>
                <c:pt idx="14">
                  <c:v>39783</c:v>
                </c:pt>
                <c:pt idx="15">
                  <c:v>39873</c:v>
                </c:pt>
                <c:pt idx="16">
                  <c:v>39965</c:v>
                </c:pt>
                <c:pt idx="17">
                  <c:v>40057</c:v>
                </c:pt>
                <c:pt idx="18">
                  <c:v>40148</c:v>
                </c:pt>
                <c:pt idx="19">
                  <c:v>40238</c:v>
                </c:pt>
                <c:pt idx="20">
                  <c:v>40330</c:v>
                </c:pt>
                <c:pt idx="21">
                  <c:v>40422</c:v>
                </c:pt>
                <c:pt idx="22">
                  <c:v>40513</c:v>
                </c:pt>
                <c:pt idx="23">
                  <c:v>40603</c:v>
                </c:pt>
                <c:pt idx="24">
                  <c:v>40695</c:v>
                </c:pt>
                <c:pt idx="25">
                  <c:v>40787</c:v>
                </c:pt>
                <c:pt idx="26">
                  <c:v>40878</c:v>
                </c:pt>
                <c:pt idx="27">
                  <c:v>40969</c:v>
                </c:pt>
                <c:pt idx="28">
                  <c:v>41061</c:v>
                </c:pt>
                <c:pt idx="29">
                  <c:v>41153</c:v>
                </c:pt>
              </c:numCache>
            </c:numRef>
          </c:cat>
          <c:val>
            <c:numRef>
              <c:f>Sheet1!$T$3:$T$32</c:f>
              <c:numCache>
                <c:formatCode>0.0</c:formatCode>
                <c:ptCount val="30"/>
                <c:pt idx="0">
                  <c:v>6.6473285649948783</c:v>
                </c:pt>
                <c:pt idx="1">
                  <c:v>6.8039126840856516</c:v>
                </c:pt>
                <c:pt idx="2">
                  <c:v>6.4297731014757034</c:v>
                </c:pt>
                <c:pt idx="3">
                  <c:v>7.1800881898218814</c:v>
                </c:pt>
                <c:pt idx="4">
                  <c:v>6.3524975693316108</c:v>
                </c:pt>
                <c:pt idx="5">
                  <c:v>6.6213730067156211</c:v>
                </c:pt>
                <c:pt idx="6">
                  <c:v>5.9948279366176873</c:v>
                </c:pt>
                <c:pt idx="7">
                  <c:v>5.9980013068378417</c:v>
                </c:pt>
                <c:pt idx="8">
                  <c:v>6.6729572162392348</c:v>
                </c:pt>
                <c:pt idx="9">
                  <c:v>6.801254006560649</c:v>
                </c:pt>
                <c:pt idx="10">
                  <c:v>5.8365501079853566</c:v>
                </c:pt>
                <c:pt idx="11">
                  <c:v>6.3846871274775641</c:v>
                </c:pt>
                <c:pt idx="12">
                  <c:v>7.1858034692733597</c:v>
                </c:pt>
                <c:pt idx="13">
                  <c:v>6.7151118761518465</c:v>
                </c:pt>
                <c:pt idx="14">
                  <c:v>5.9083637724857416</c:v>
                </c:pt>
                <c:pt idx="15">
                  <c:v>3.9509352063692873</c:v>
                </c:pt>
                <c:pt idx="16">
                  <c:v>5.1925826242548325</c:v>
                </c:pt>
                <c:pt idx="17">
                  <c:v>7.3534026079869479</c:v>
                </c:pt>
                <c:pt idx="18">
                  <c:v>5.8664894612223319</c:v>
                </c:pt>
                <c:pt idx="19">
                  <c:v>7.288190737168172</c:v>
                </c:pt>
                <c:pt idx="20">
                  <c:v>6.357928973941986</c:v>
                </c:pt>
                <c:pt idx="21">
                  <c:v>5.8610396102045685</c:v>
                </c:pt>
                <c:pt idx="22">
                  <c:v>4.9044048686563402</c:v>
                </c:pt>
                <c:pt idx="23">
                  <c:v>6.7777987505883246</c:v>
                </c:pt>
                <c:pt idx="24">
                  <c:v>6.1339069154939496</c:v>
                </c:pt>
                <c:pt idx="25">
                  <c:v>5.803111327597585</c:v>
                </c:pt>
                <c:pt idx="26">
                  <c:v>5.4475108885258967</c:v>
                </c:pt>
                <c:pt idx="27">
                  <c:v>4.9454731049978777</c:v>
                </c:pt>
                <c:pt idx="28">
                  <c:v>4.9037811062549084</c:v>
                </c:pt>
                <c:pt idx="29">
                  <c:v>4.9220371640616696</c:v>
                </c:pt>
              </c:numCache>
            </c:numRef>
          </c:val>
        </c:ser>
        <c:gapWidth val="0"/>
        <c:overlap val="100"/>
        <c:axId val="82174336"/>
        <c:axId val="82175872"/>
      </c:barChart>
      <c:lineChart>
        <c:grouping val="standard"/>
        <c:ser>
          <c:idx val="3"/>
          <c:order val="3"/>
          <c:tx>
            <c:strRef>
              <c:f>Sheet1!$U$2</c:f>
              <c:strCache>
                <c:ptCount val="1"/>
                <c:pt idx="0">
                  <c:v>GDP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none"/>
          </c:marker>
          <c:cat>
            <c:numRef>
              <c:f>Sheet1!$Q$3:$Q$32</c:f>
              <c:numCache>
                <c:formatCode>mmm\-yy</c:formatCode>
                <c:ptCount val="30"/>
                <c:pt idx="0">
                  <c:v>38504</c:v>
                </c:pt>
                <c:pt idx="1">
                  <c:v>38596</c:v>
                </c:pt>
                <c:pt idx="2">
                  <c:v>38687</c:v>
                </c:pt>
                <c:pt idx="3">
                  <c:v>38777</c:v>
                </c:pt>
                <c:pt idx="4">
                  <c:v>38869</c:v>
                </c:pt>
                <c:pt idx="5">
                  <c:v>38961</c:v>
                </c:pt>
                <c:pt idx="6">
                  <c:v>39052</c:v>
                </c:pt>
                <c:pt idx="7">
                  <c:v>39142</c:v>
                </c:pt>
                <c:pt idx="8">
                  <c:v>39234</c:v>
                </c:pt>
                <c:pt idx="9">
                  <c:v>39326</c:v>
                </c:pt>
                <c:pt idx="10">
                  <c:v>39417</c:v>
                </c:pt>
                <c:pt idx="11">
                  <c:v>39508</c:v>
                </c:pt>
                <c:pt idx="12">
                  <c:v>39600</c:v>
                </c:pt>
                <c:pt idx="13">
                  <c:v>39692</c:v>
                </c:pt>
                <c:pt idx="14">
                  <c:v>39783</c:v>
                </c:pt>
                <c:pt idx="15">
                  <c:v>39873</c:v>
                </c:pt>
                <c:pt idx="16">
                  <c:v>39965</c:v>
                </c:pt>
                <c:pt idx="17">
                  <c:v>40057</c:v>
                </c:pt>
                <c:pt idx="18">
                  <c:v>40148</c:v>
                </c:pt>
                <c:pt idx="19">
                  <c:v>40238</c:v>
                </c:pt>
                <c:pt idx="20">
                  <c:v>40330</c:v>
                </c:pt>
                <c:pt idx="21">
                  <c:v>40422</c:v>
                </c:pt>
                <c:pt idx="22">
                  <c:v>40513</c:v>
                </c:pt>
                <c:pt idx="23">
                  <c:v>40603</c:v>
                </c:pt>
                <c:pt idx="24">
                  <c:v>40695</c:v>
                </c:pt>
                <c:pt idx="25">
                  <c:v>40787</c:v>
                </c:pt>
                <c:pt idx="26">
                  <c:v>40878</c:v>
                </c:pt>
                <c:pt idx="27">
                  <c:v>40969</c:v>
                </c:pt>
                <c:pt idx="28">
                  <c:v>41061</c:v>
                </c:pt>
                <c:pt idx="29">
                  <c:v>41153</c:v>
                </c:pt>
              </c:numCache>
            </c:numRef>
          </c:cat>
          <c:val>
            <c:numRef>
              <c:f>Sheet1!$U$3:$U$32</c:f>
              <c:numCache>
                <c:formatCode>0.0</c:formatCode>
                <c:ptCount val="30"/>
                <c:pt idx="0">
                  <c:v>9.3637275342050046</c:v>
                </c:pt>
                <c:pt idx="1">
                  <c:v>8.9025578368769356</c:v>
                </c:pt>
                <c:pt idx="2">
                  <c:v>9.6131637505217213</c:v>
                </c:pt>
                <c:pt idx="3">
                  <c:v>9.9362686856534754</c:v>
                </c:pt>
                <c:pt idx="4">
                  <c:v>9.3144265267163195</c:v>
                </c:pt>
                <c:pt idx="5">
                  <c:v>9.7779272501050158</c:v>
                </c:pt>
                <c:pt idx="6">
                  <c:v>9.3559683135195506</c:v>
                </c:pt>
                <c:pt idx="7">
                  <c:v>9.817110531801621</c:v>
                </c:pt>
                <c:pt idx="8">
                  <c:v>9.7158902170721024</c:v>
                </c:pt>
                <c:pt idx="9">
                  <c:v>9.5290452185853685</c:v>
                </c:pt>
                <c:pt idx="10">
                  <c:v>9.5679731008568165</c:v>
                </c:pt>
                <c:pt idx="11">
                  <c:v>8.5719021059934999</c:v>
                </c:pt>
                <c:pt idx="12">
                  <c:v>9.8007575666161717</c:v>
                </c:pt>
                <c:pt idx="13">
                  <c:v>8.5208070074193607</c:v>
                </c:pt>
                <c:pt idx="14">
                  <c:v>5.7686702404035035</c:v>
                </c:pt>
                <c:pt idx="15">
                  <c:v>3.4558120086812534</c:v>
                </c:pt>
                <c:pt idx="16">
                  <c:v>5.663936252369</c:v>
                </c:pt>
                <c:pt idx="17">
                  <c:v>9.0367766911165273</c:v>
                </c:pt>
                <c:pt idx="18">
                  <c:v>7.5105553676383101</c:v>
                </c:pt>
                <c:pt idx="19">
                  <c:v>11.187983155154946</c:v>
                </c:pt>
                <c:pt idx="20">
                  <c:v>8.4876706629855239</c:v>
                </c:pt>
                <c:pt idx="21">
                  <c:v>7.6073642559831063</c:v>
                </c:pt>
                <c:pt idx="22">
                  <c:v>8.2175292889217229</c:v>
                </c:pt>
                <c:pt idx="23">
                  <c:v>9.171776385146531</c:v>
                </c:pt>
                <c:pt idx="24">
                  <c:v>7.9595854660369483</c:v>
                </c:pt>
                <c:pt idx="25">
                  <c:v>6.7078396182428595</c:v>
                </c:pt>
                <c:pt idx="26">
                  <c:v>6.1304500062582346</c:v>
                </c:pt>
                <c:pt idx="27">
                  <c:v>5.3294717036974397</c:v>
                </c:pt>
                <c:pt idx="28">
                  <c:v>5.4521617969255729</c:v>
                </c:pt>
                <c:pt idx="29">
                  <c:v>5.2838810626347152</c:v>
                </c:pt>
              </c:numCache>
            </c:numRef>
          </c:val>
        </c:ser>
        <c:marker val="1"/>
        <c:axId val="82174336"/>
        <c:axId val="82175872"/>
      </c:lineChart>
      <c:dateAx>
        <c:axId val="82174336"/>
        <c:scaling>
          <c:orientation val="minMax"/>
        </c:scaling>
        <c:axPos val="b"/>
        <c:numFmt formatCode="mmm\-yy" sourceLinked="1"/>
        <c:majorTickMark val="none"/>
        <c:tickLblPos val="low"/>
        <c:crossAx val="82175872"/>
        <c:crosses val="autoZero"/>
        <c:auto val="1"/>
        <c:lblOffset val="100"/>
      </c:dateAx>
      <c:valAx>
        <c:axId val="82175872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Weighted contribution in %</a:t>
                </a:r>
              </a:p>
            </c:rich>
          </c:tx>
          <c:layout>
            <c:manualLayout>
              <c:xMode val="edge"/>
              <c:yMode val="edge"/>
              <c:x val="0"/>
              <c:y val="0.21446711894577211"/>
            </c:manualLayout>
          </c:layout>
        </c:title>
        <c:numFmt formatCode="0" sourceLinked="0"/>
        <c:tickLblPos val="nextTo"/>
        <c:spPr>
          <a:ln w="9525">
            <a:solidFill>
              <a:sysClr val="windowText" lastClr="000000"/>
            </a:solidFill>
          </a:ln>
        </c:spPr>
        <c:crossAx val="8217433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</c:chart>
  <c:txPr>
    <a:bodyPr/>
    <a:lstStyle/>
    <a:p>
      <a:pPr>
        <a:defRPr sz="14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title>
      <c:tx>
        <c:rich>
          <a:bodyPr/>
          <a:lstStyle/>
          <a:p>
            <a:pPr>
              <a:defRPr/>
            </a:pPr>
            <a:r>
              <a:rPr lang="en-US"/>
              <a:t>WPI YoY Inflation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8.241967250960161E-2"/>
          <c:y val="0.10725824309431457"/>
          <c:w val="0.89195495759777244"/>
          <c:h val="0.66743057840893305"/>
        </c:manualLayout>
      </c:layout>
      <c:lineChart>
        <c:grouping val="standard"/>
        <c:ser>
          <c:idx val="0"/>
          <c:order val="0"/>
          <c:spPr>
            <a:ln>
              <a:solidFill>
                <a:schemeClr val="tx2"/>
              </a:solidFill>
            </a:ln>
          </c:spPr>
          <c:marker>
            <c:symbol val="none"/>
          </c:marker>
          <c:cat>
            <c:numRef>
              <c:f>'final data'!$FM$2:$HW$2</c:f>
              <c:numCache>
                <c:formatCode>mmm/yy</c:formatCode>
                <c:ptCount val="63"/>
                <c:pt idx="0">
                  <c:v>39295</c:v>
                </c:pt>
                <c:pt idx="1">
                  <c:v>39326</c:v>
                </c:pt>
                <c:pt idx="2">
                  <c:v>39356</c:v>
                </c:pt>
                <c:pt idx="3">
                  <c:v>39387</c:v>
                </c:pt>
                <c:pt idx="4">
                  <c:v>39417</c:v>
                </c:pt>
                <c:pt idx="5">
                  <c:v>39448</c:v>
                </c:pt>
                <c:pt idx="6">
                  <c:v>39479</c:v>
                </c:pt>
                <c:pt idx="7">
                  <c:v>39508</c:v>
                </c:pt>
                <c:pt idx="8">
                  <c:v>39539</c:v>
                </c:pt>
                <c:pt idx="9">
                  <c:v>39569</c:v>
                </c:pt>
                <c:pt idx="10">
                  <c:v>39600</c:v>
                </c:pt>
                <c:pt idx="11">
                  <c:v>39630</c:v>
                </c:pt>
                <c:pt idx="12">
                  <c:v>39661</c:v>
                </c:pt>
                <c:pt idx="13">
                  <c:v>39692</c:v>
                </c:pt>
                <c:pt idx="14">
                  <c:v>39722</c:v>
                </c:pt>
                <c:pt idx="15">
                  <c:v>39753</c:v>
                </c:pt>
                <c:pt idx="16">
                  <c:v>39783</c:v>
                </c:pt>
                <c:pt idx="17">
                  <c:v>39814</c:v>
                </c:pt>
                <c:pt idx="18">
                  <c:v>39845</c:v>
                </c:pt>
                <c:pt idx="19">
                  <c:v>39873</c:v>
                </c:pt>
                <c:pt idx="20">
                  <c:v>39904</c:v>
                </c:pt>
                <c:pt idx="21">
                  <c:v>39934</c:v>
                </c:pt>
                <c:pt idx="22">
                  <c:v>39965</c:v>
                </c:pt>
                <c:pt idx="23">
                  <c:v>39995</c:v>
                </c:pt>
                <c:pt idx="24">
                  <c:v>40026</c:v>
                </c:pt>
                <c:pt idx="25">
                  <c:v>40057</c:v>
                </c:pt>
                <c:pt idx="26">
                  <c:v>40087</c:v>
                </c:pt>
                <c:pt idx="27">
                  <c:v>40118</c:v>
                </c:pt>
                <c:pt idx="28">
                  <c:v>40148</c:v>
                </c:pt>
                <c:pt idx="29">
                  <c:v>40179</c:v>
                </c:pt>
                <c:pt idx="30">
                  <c:v>40210</c:v>
                </c:pt>
                <c:pt idx="31">
                  <c:v>40238</c:v>
                </c:pt>
                <c:pt idx="32">
                  <c:v>40269</c:v>
                </c:pt>
                <c:pt idx="33">
                  <c:v>40299</c:v>
                </c:pt>
                <c:pt idx="34">
                  <c:v>40330</c:v>
                </c:pt>
                <c:pt idx="35">
                  <c:v>40360</c:v>
                </c:pt>
                <c:pt idx="36">
                  <c:v>40391</c:v>
                </c:pt>
                <c:pt idx="37">
                  <c:v>40422</c:v>
                </c:pt>
                <c:pt idx="38">
                  <c:v>40452</c:v>
                </c:pt>
                <c:pt idx="39">
                  <c:v>40483</c:v>
                </c:pt>
                <c:pt idx="40">
                  <c:v>40513</c:v>
                </c:pt>
                <c:pt idx="41">
                  <c:v>40544</c:v>
                </c:pt>
                <c:pt idx="42">
                  <c:v>40586</c:v>
                </c:pt>
                <c:pt idx="43">
                  <c:v>40603</c:v>
                </c:pt>
                <c:pt idx="44">
                  <c:v>40634</c:v>
                </c:pt>
                <c:pt idx="45">
                  <c:v>40664</c:v>
                </c:pt>
                <c:pt idx="46">
                  <c:v>40695</c:v>
                </c:pt>
                <c:pt idx="47">
                  <c:v>40725</c:v>
                </c:pt>
                <c:pt idx="48">
                  <c:v>40756</c:v>
                </c:pt>
                <c:pt idx="49">
                  <c:v>40787</c:v>
                </c:pt>
                <c:pt idx="50">
                  <c:v>40817</c:v>
                </c:pt>
                <c:pt idx="51">
                  <c:v>40848</c:v>
                </c:pt>
                <c:pt idx="52">
                  <c:v>40878</c:v>
                </c:pt>
                <c:pt idx="53">
                  <c:v>40909</c:v>
                </c:pt>
                <c:pt idx="54">
                  <c:v>40940</c:v>
                </c:pt>
                <c:pt idx="55">
                  <c:v>40969</c:v>
                </c:pt>
                <c:pt idx="56">
                  <c:v>41000</c:v>
                </c:pt>
                <c:pt idx="57">
                  <c:v>41030</c:v>
                </c:pt>
                <c:pt idx="58">
                  <c:v>41061</c:v>
                </c:pt>
                <c:pt idx="59">
                  <c:v>41091</c:v>
                </c:pt>
                <c:pt idx="60">
                  <c:v>41122</c:v>
                </c:pt>
                <c:pt idx="61">
                  <c:v>41153</c:v>
                </c:pt>
                <c:pt idx="62">
                  <c:v>41183</c:v>
                </c:pt>
              </c:numCache>
            </c:numRef>
          </c:cat>
          <c:val>
            <c:numRef>
              <c:f>'final data'!$FM$3:$HW$3</c:f>
              <c:numCache>
                <c:formatCode>0.0</c:formatCode>
                <c:ptCount val="63"/>
                <c:pt idx="0">
                  <c:v>4.0358744394618835</c:v>
                </c:pt>
                <c:pt idx="1">
                  <c:v>3.3868092691622067</c:v>
                </c:pt>
                <c:pt idx="2">
                  <c:v>3.1943212067435685</c:v>
                </c:pt>
                <c:pt idx="3">
                  <c:v>3.7300177619893544</c:v>
                </c:pt>
                <c:pt idx="4">
                  <c:v>4.0106951871657754</c:v>
                </c:pt>
                <c:pt idx="5">
                  <c:v>4.5373665480426988</c:v>
                </c:pt>
                <c:pt idx="6">
                  <c:v>5.6838365896980445</c:v>
                </c:pt>
                <c:pt idx="7">
                  <c:v>7.7127659574468055</c:v>
                </c:pt>
                <c:pt idx="8">
                  <c:v>7.860262008733641</c:v>
                </c:pt>
                <c:pt idx="9">
                  <c:v>8.1952920662597997</c:v>
                </c:pt>
                <c:pt idx="10">
                  <c:v>10.88850174216028</c:v>
                </c:pt>
                <c:pt idx="11">
                  <c:v>11.149524632670692</c:v>
                </c:pt>
                <c:pt idx="12">
                  <c:v>11.12068965517242</c:v>
                </c:pt>
                <c:pt idx="13">
                  <c:v>10.775862068965516</c:v>
                </c:pt>
                <c:pt idx="14">
                  <c:v>10.662080825451422</c:v>
                </c:pt>
                <c:pt idx="15">
                  <c:v>8.647260273972611</c:v>
                </c:pt>
                <c:pt idx="16">
                  <c:v>6.6838046272493408</c:v>
                </c:pt>
                <c:pt idx="17">
                  <c:v>5.8723404255319194</c:v>
                </c:pt>
                <c:pt idx="18">
                  <c:v>3.6134453781512579</c:v>
                </c:pt>
                <c:pt idx="19">
                  <c:v>1.6460905349794241</c:v>
                </c:pt>
                <c:pt idx="20">
                  <c:v>1.2145748987854217</c:v>
                </c:pt>
                <c:pt idx="21">
                  <c:v>1.4504431909750295</c:v>
                </c:pt>
                <c:pt idx="22">
                  <c:v>-0.39277297721916943</c:v>
                </c:pt>
                <c:pt idx="23">
                  <c:v>-0.31104199066874488</c:v>
                </c:pt>
                <c:pt idx="24">
                  <c:v>0.54305663304886664</c:v>
                </c:pt>
                <c:pt idx="25">
                  <c:v>1.4007782101167399</c:v>
                </c:pt>
                <c:pt idx="26">
                  <c:v>1.7871017871017958</c:v>
                </c:pt>
                <c:pt idx="27">
                  <c:v>4.7281323877068555</c:v>
                </c:pt>
                <c:pt idx="28">
                  <c:v>7.1485943775100296</c:v>
                </c:pt>
                <c:pt idx="29">
                  <c:v>8.6816720257234579</c:v>
                </c:pt>
                <c:pt idx="30">
                  <c:v>9.6512570965125519</c:v>
                </c:pt>
                <c:pt idx="31">
                  <c:v>10.364372469635637</c:v>
                </c:pt>
                <c:pt idx="32">
                  <c:v>10.880000000000004</c:v>
                </c:pt>
                <c:pt idx="33">
                  <c:v>10.484511517077054</c:v>
                </c:pt>
                <c:pt idx="34">
                  <c:v>10.25236593059938</c:v>
                </c:pt>
                <c:pt idx="35">
                  <c:v>9.98439937597505</c:v>
                </c:pt>
                <c:pt idx="36">
                  <c:v>8.873456790123484</c:v>
                </c:pt>
                <c:pt idx="37">
                  <c:v>8.9792785878741199</c:v>
                </c:pt>
                <c:pt idx="38">
                  <c:v>9.0839694656488579</c:v>
                </c:pt>
                <c:pt idx="39">
                  <c:v>8.2016553799849561</c:v>
                </c:pt>
                <c:pt idx="40">
                  <c:v>9.4452773613193219</c:v>
                </c:pt>
                <c:pt idx="41">
                  <c:v>9.4674556213017844</c:v>
                </c:pt>
                <c:pt idx="42">
                  <c:v>9.5414201183431988</c:v>
                </c:pt>
                <c:pt idx="43">
                  <c:v>9.6845194424064474</c:v>
                </c:pt>
                <c:pt idx="44">
                  <c:v>9.7402597402597024</c:v>
                </c:pt>
                <c:pt idx="45">
                  <c:v>9.5614665708123745</c:v>
                </c:pt>
                <c:pt idx="46">
                  <c:v>9.5135908440629624</c:v>
                </c:pt>
                <c:pt idx="47">
                  <c:v>9.3617021276595658</c:v>
                </c:pt>
                <c:pt idx="48">
                  <c:v>9.7802976612331438</c:v>
                </c:pt>
                <c:pt idx="49">
                  <c:v>10.000000000000002</c:v>
                </c:pt>
                <c:pt idx="50">
                  <c:v>9.8670398880335846</c:v>
                </c:pt>
                <c:pt idx="51">
                  <c:v>9.4575799721835825</c:v>
                </c:pt>
                <c:pt idx="52">
                  <c:v>7.7397260273972694</c:v>
                </c:pt>
                <c:pt idx="53">
                  <c:v>7.2297297297297334</c:v>
                </c:pt>
                <c:pt idx="54">
                  <c:v>7.5624577987846164</c:v>
                </c:pt>
                <c:pt idx="55">
                  <c:v>7.6923076923076925</c:v>
                </c:pt>
                <c:pt idx="56">
                  <c:v>7.495069033530589</c:v>
                </c:pt>
                <c:pt idx="57">
                  <c:v>7.5459317585301795</c:v>
                </c:pt>
                <c:pt idx="58">
                  <c:v>7.5767472240365814</c:v>
                </c:pt>
                <c:pt idx="59">
                  <c:v>7.522697795071366</c:v>
                </c:pt>
                <c:pt idx="60">
                  <c:v>8.0051646223369968</c:v>
                </c:pt>
                <c:pt idx="61">
                  <c:v>7.8104993597951466</c:v>
                </c:pt>
                <c:pt idx="62">
                  <c:v>7.4522292993630534</c:v>
                </c:pt>
              </c:numCache>
            </c:numRef>
          </c:val>
          <c:smooth val="1"/>
        </c:ser>
        <c:marker val="1"/>
        <c:axId val="82348288"/>
        <c:axId val="82354176"/>
      </c:lineChart>
      <c:dateAx>
        <c:axId val="82348288"/>
        <c:scaling>
          <c:orientation val="minMax"/>
        </c:scaling>
        <c:axPos val="b"/>
        <c:numFmt formatCode="mmm/yy" sourceLinked="1"/>
        <c:tickLblPos val="low"/>
        <c:txPr>
          <a:bodyPr rot="-5400000" vert="horz"/>
          <a:lstStyle/>
          <a:p>
            <a:pPr>
              <a:defRPr/>
            </a:pPr>
            <a:endParaRPr lang="en-US"/>
          </a:p>
        </c:txPr>
        <c:crossAx val="82354176"/>
        <c:crosses val="autoZero"/>
        <c:auto val="1"/>
        <c:lblOffset val="100"/>
        <c:majorUnit val="2"/>
      </c:dateAx>
      <c:valAx>
        <c:axId val="82354176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 cent</a:t>
                </a:r>
              </a:p>
            </c:rich>
          </c:tx>
          <c:layout>
            <c:manualLayout>
              <c:xMode val="edge"/>
              <c:yMode val="edge"/>
              <c:x val="1.0434801727289021E-2"/>
              <c:y val="0.29221401481806231"/>
            </c:manualLayout>
          </c:layout>
        </c:title>
        <c:numFmt formatCode="0" sourceLinked="0"/>
        <c:tickLblPos val="nextTo"/>
        <c:crossAx val="82348288"/>
        <c:crosses val="autoZero"/>
        <c:crossBetween val="between"/>
        <c:majorUnit val="1"/>
      </c:valAx>
    </c:plotArea>
    <c:plotVisOnly val="1"/>
  </c:chart>
  <c:spPr>
    <a:ln>
      <a:solidFill>
        <a:schemeClr val="bg1">
          <a:lumMod val="50000"/>
        </a:schemeClr>
      </a:solidFill>
    </a:ln>
  </c:spPr>
  <c:txPr>
    <a:bodyPr/>
    <a:lstStyle/>
    <a:p>
      <a:pPr>
        <a:defRPr sz="1200"/>
      </a:pPr>
      <a:endParaRPr lang="en-US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1712788551607728"/>
          <c:y val="2.8252405949256338E-2"/>
          <c:w val="0.8647431438561346"/>
          <c:h val="0.7173727763196267"/>
        </c:manualLayout>
      </c:layout>
      <c:lineChart>
        <c:grouping val="standard"/>
        <c:ser>
          <c:idx val="0"/>
          <c:order val="0"/>
          <c:spPr>
            <a:ln w="44450">
              <a:solidFill>
                <a:srgbClr val="002060"/>
              </a:solidFill>
            </a:ln>
          </c:spPr>
          <c:marker>
            <c:symbol val="none"/>
          </c:marker>
          <c:cat>
            <c:strRef>
              <c:f>'Report 1'!$A$5:$A$46</c:f>
              <c:strCache>
                <c:ptCount val="42"/>
                <c:pt idx="0">
                  <c:v>1970-71   </c:v>
                </c:pt>
                <c:pt idx="1">
                  <c:v>1971-72   </c:v>
                </c:pt>
                <c:pt idx="2">
                  <c:v>1972-73   </c:v>
                </c:pt>
                <c:pt idx="3">
                  <c:v>1973-74   </c:v>
                </c:pt>
                <c:pt idx="4">
                  <c:v>1974-75   </c:v>
                </c:pt>
                <c:pt idx="5">
                  <c:v>1975-76   </c:v>
                </c:pt>
                <c:pt idx="6">
                  <c:v>1976-77   </c:v>
                </c:pt>
                <c:pt idx="7">
                  <c:v>1977-78   </c:v>
                </c:pt>
                <c:pt idx="8">
                  <c:v>1978-79   </c:v>
                </c:pt>
                <c:pt idx="9">
                  <c:v>1979-80   </c:v>
                </c:pt>
                <c:pt idx="10">
                  <c:v>1980-81   </c:v>
                </c:pt>
                <c:pt idx="11">
                  <c:v>1981-82   </c:v>
                </c:pt>
                <c:pt idx="12">
                  <c:v>1982-83   </c:v>
                </c:pt>
                <c:pt idx="13">
                  <c:v>1983-84   </c:v>
                </c:pt>
                <c:pt idx="14">
                  <c:v>1984-85   </c:v>
                </c:pt>
                <c:pt idx="15">
                  <c:v>1985-86   </c:v>
                </c:pt>
                <c:pt idx="16">
                  <c:v>1986-87   </c:v>
                </c:pt>
                <c:pt idx="17">
                  <c:v>1987-88   </c:v>
                </c:pt>
                <c:pt idx="18">
                  <c:v>1988-89   </c:v>
                </c:pt>
                <c:pt idx="19">
                  <c:v>1989-90   </c:v>
                </c:pt>
                <c:pt idx="20">
                  <c:v>1990-91   </c:v>
                </c:pt>
                <c:pt idx="21">
                  <c:v>1991-92   </c:v>
                </c:pt>
                <c:pt idx="22">
                  <c:v>1992-93   </c:v>
                </c:pt>
                <c:pt idx="23">
                  <c:v>1993-94   </c:v>
                </c:pt>
                <c:pt idx="24">
                  <c:v>1994-95   </c:v>
                </c:pt>
                <c:pt idx="25">
                  <c:v>1995-96   </c:v>
                </c:pt>
                <c:pt idx="26">
                  <c:v>1996-97   </c:v>
                </c:pt>
                <c:pt idx="27">
                  <c:v>1997-98   </c:v>
                </c:pt>
                <c:pt idx="28">
                  <c:v>1998-99   </c:v>
                </c:pt>
                <c:pt idx="29">
                  <c:v>1999-00   </c:v>
                </c:pt>
                <c:pt idx="30">
                  <c:v>2000-01   </c:v>
                </c:pt>
                <c:pt idx="31">
                  <c:v>2001-02   </c:v>
                </c:pt>
                <c:pt idx="32">
                  <c:v>2002-03   </c:v>
                </c:pt>
                <c:pt idx="33">
                  <c:v>2003-04   </c:v>
                </c:pt>
                <c:pt idx="34">
                  <c:v>2004-05   </c:v>
                </c:pt>
                <c:pt idx="35">
                  <c:v>2005-06   </c:v>
                </c:pt>
                <c:pt idx="36">
                  <c:v>2006-07   </c:v>
                </c:pt>
                <c:pt idx="37">
                  <c:v>2007-08   </c:v>
                </c:pt>
                <c:pt idx="38">
                  <c:v>2008-09   </c:v>
                </c:pt>
                <c:pt idx="39">
                  <c:v>2009-10   </c:v>
                </c:pt>
                <c:pt idx="40">
                  <c:v>2010-11   </c:v>
                </c:pt>
                <c:pt idx="41">
                  <c:v>2011-12   </c:v>
                </c:pt>
              </c:strCache>
            </c:strRef>
          </c:cat>
          <c:val>
            <c:numRef>
              <c:f>'Report 1'!$B$5:$B$46</c:f>
              <c:numCache>
                <c:formatCode>0.0000;\(0\)</c:formatCode>
                <c:ptCount val="42"/>
                <c:pt idx="0">
                  <c:v>7.5577999999999985</c:v>
                </c:pt>
                <c:pt idx="1">
                  <c:v>7.4731000000000014</c:v>
                </c:pt>
                <c:pt idx="2">
                  <c:v>7.6750000000000007</c:v>
                </c:pt>
                <c:pt idx="3">
                  <c:v>7.7924999999999995</c:v>
                </c:pt>
                <c:pt idx="4">
                  <c:v>7.9408000000000003</c:v>
                </c:pt>
                <c:pt idx="5">
                  <c:v>8.6825000000000028</c:v>
                </c:pt>
                <c:pt idx="6">
                  <c:v>8.9775000000000027</c:v>
                </c:pt>
                <c:pt idx="7">
                  <c:v>8.5858000000000008</c:v>
                </c:pt>
                <c:pt idx="8">
                  <c:v>8.226700000000001</c:v>
                </c:pt>
                <c:pt idx="9">
                  <c:v>8.0975000000000001</c:v>
                </c:pt>
                <c:pt idx="10">
                  <c:v>7.9092000000000162</c:v>
                </c:pt>
                <c:pt idx="11">
                  <c:v>8.968300000000001</c:v>
                </c:pt>
                <c:pt idx="12">
                  <c:v>9.6660000000000004</c:v>
                </c:pt>
                <c:pt idx="13">
                  <c:v>10.34</c:v>
                </c:pt>
                <c:pt idx="14">
                  <c:v>11.8886</c:v>
                </c:pt>
                <c:pt idx="15">
                  <c:v>12.2349</c:v>
                </c:pt>
                <c:pt idx="16">
                  <c:v>12.778199999999998</c:v>
                </c:pt>
                <c:pt idx="17">
                  <c:v>12.965800000000026</c:v>
                </c:pt>
                <c:pt idx="18">
                  <c:v>14.4817</c:v>
                </c:pt>
                <c:pt idx="19">
                  <c:v>16.6492</c:v>
                </c:pt>
                <c:pt idx="20">
                  <c:v>17.942800000000002</c:v>
                </c:pt>
                <c:pt idx="21">
                  <c:v>24.473699999999912</c:v>
                </c:pt>
                <c:pt idx="22">
                  <c:v>30.648800000000001</c:v>
                </c:pt>
                <c:pt idx="23">
                  <c:v>31.365499999999912</c:v>
                </c:pt>
                <c:pt idx="24">
                  <c:v>31.398600000000002</c:v>
                </c:pt>
                <c:pt idx="25">
                  <c:v>33.449799999999996</c:v>
                </c:pt>
                <c:pt idx="26">
                  <c:v>35.499900000000011</c:v>
                </c:pt>
                <c:pt idx="27">
                  <c:v>37.1648</c:v>
                </c:pt>
                <c:pt idx="28">
                  <c:v>42.070600000000006</c:v>
                </c:pt>
                <c:pt idx="29">
                  <c:v>43.332700000000003</c:v>
                </c:pt>
                <c:pt idx="30">
                  <c:v>45.684400000000004</c:v>
                </c:pt>
                <c:pt idx="31">
                  <c:v>47.691900000000011</c:v>
                </c:pt>
                <c:pt idx="32">
                  <c:v>48.395300000000013</c:v>
                </c:pt>
                <c:pt idx="33">
                  <c:v>45.951599999999999</c:v>
                </c:pt>
                <c:pt idx="34">
                  <c:v>44.9315</c:v>
                </c:pt>
                <c:pt idx="35">
                  <c:v>44.273500000000013</c:v>
                </c:pt>
                <c:pt idx="36">
                  <c:v>45.2849</c:v>
                </c:pt>
                <c:pt idx="37">
                  <c:v>40.241</c:v>
                </c:pt>
                <c:pt idx="38">
                  <c:v>45.916999999999994</c:v>
                </c:pt>
                <c:pt idx="39">
                  <c:v>47.416599999999995</c:v>
                </c:pt>
                <c:pt idx="40">
                  <c:v>45.576800000000006</c:v>
                </c:pt>
                <c:pt idx="41">
                  <c:v>47.922900000000013</c:v>
                </c:pt>
              </c:numCache>
            </c:numRef>
          </c:val>
        </c:ser>
        <c:marker val="1"/>
        <c:axId val="82457728"/>
        <c:axId val="82459264"/>
      </c:lineChart>
      <c:catAx>
        <c:axId val="82457728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82459264"/>
        <c:crosses val="autoZero"/>
        <c:auto val="1"/>
        <c:lblAlgn val="ctr"/>
        <c:lblOffset val="100"/>
      </c:catAx>
      <c:valAx>
        <c:axId val="82459264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Rupees per US Dollar</a:t>
                </a:r>
              </a:p>
            </c:rich>
          </c:tx>
          <c:layout>
            <c:manualLayout>
              <c:xMode val="edge"/>
              <c:yMode val="edge"/>
              <c:x val="1.3653752001055442E-2"/>
              <c:y val="0.18083630120762323"/>
            </c:manualLayout>
          </c:layout>
        </c:title>
        <c:numFmt formatCode="0" sourceLinked="0"/>
        <c:tickLblPos val="nextTo"/>
        <c:crossAx val="82457728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en-US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lrMapOvr bg1="lt1" tx1="dk1" bg2="lt2" tx2="dk2" accent1="accent1" accent2="accent2" accent3="accent3" accent4="accent4" accent5="accent5" accent6="accent6" hlink="hlink" folHlink="folHlink"/>
  <c:chart>
    <c:plotArea>
      <c:layout/>
      <c:areaChart>
        <c:grouping val="stacked"/>
        <c:ser>
          <c:idx val="0"/>
          <c:order val="0"/>
          <c:tx>
            <c:strRef>
              <c:f>Sheet1!$G$1</c:f>
              <c:strCache>
                <c:ptCount val="1"/>
                <c:pt idx="0">
                  <c:v>Intenational Assets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B w="38100"/>
            </a:sp3d>
          </c:spPr>
          <c:cat>
            <c:numRef>
              <c:f>Sheet1!$F$2:$F$39</c:f>
              <c:numCache>
                <c:formatCode>General</c:formatCode>
                <c:ptCount val="38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</c:numCache>
            </c:numRef>
          </c:cat>
          <c:val>
            <c:numRef>
              <c:f>Sheet1!$G$2:$G$39</c:f>
              <c:numCache>
                <c:formatCode>0.0</c:formatCode>
                <c:ptCount val="38"/>
                <c:pt idx="0">
                  <c:v>1.5637704234807381</c:v>
                </c:pt>
                <c:pt idx="1">
                  <c:v>1.8227649500133578</c:v>
                </c:pt>
                <c:pt idx="2">
                  <c:v>1.8162920048809841</c:v>
                </c:pt>
                <c:pt idx="3">
                  <c:v>1.5237509325151772</c:v>
                </c:pt>
                <c:pt idx="4">
                  <c:v>1.5136297983114826</c:v>
                </c:pt>
                <c:pt idx="5">
                  <c:v>1.5801756120313208</c:v>
                </c:pt>
                <c:pt idx="6">
                  <c:v>3.8828329783764262</c:v>
                </c:pt>
                <c:pt idx="7">
                  <c:v>5.7324790567168415</c:v>
                </c:pt>
                <c:pt idx="8">
                  <c:v>6.4340893872375284</c:v>
                </c:pt>
                <c:pt idx="9">
                  <c:v>6.3718413028464411</c:v>
                </c:pt>
                <c:pt idx="10">
                  <c:v>4.7548308706244766</c:v>
                </c:pt>
                <c:pt idx="11">
                  <c:v>3.2058982093457944</c:v>
                </c:pt>
                <c:pt idx="12">
                  <c:v>3.3955379089561912</c:v>
                </c:pt>
                <c:pt idx="13">
                  <c:v>3.3878514220615199</c:v>
                </c:pt>
                <c:pt idx="14">
                  <c:v>3.7487570200201792</c:v>
                </c:pt>
                <c:pt idx="15">
                  <c:v>3.9737710988377812</c:v>
                </c:pt>
                <c:pt idx="16">
                  <c:v>3.7512729197797339</c:v>
                </c:pt>
                <c:pt idx="17">
                  <c:v>3.3944520864206997</c:v>
                </c:pt>
                <c:pt idx="18">
                  <c:v>2.7119572602900002</c:v>
                </c:pt>
                <c:pt idx="19">
                  <c:v>2.9155329112032815</c:v>
                </c:pt>
                <c:pt idx="20">
                  <c:v>2.1499001428514251</c:v>
                </c:pt>
                <c:pt idx="21">
                  <c:v>2.6364659739366201</c:v>
                </c:pt>
                <c:pt idx="22">
                  <c:v>3.5500018082795055</c:v>
                </c:pt>
                <c:pt idx="23">
                  <c:v>5.7238552958333928</c:v>
                </c:pt>
                <c:pt idx="24">
                  <c:v>8.4829588480347073</c:v>
                </c:pt>
                <c:pt idx="25">
                  <c:v>7.7662804988729031</c:v>
                </c:pt>
                <c:pt idx="26">
                  <c:v>8.6280062209299047</c:v>
                </c:pt>
                <c:pt idx="27">
                  <c:v>9.0768888055926205</c:v>
                </c:pt>
                <c:pt idx="28">
                  <c:v>10.122737194804104</c:v>
                </c:pt>
                <c:pt idx="29">
                  <c:v>11.262892000378756</c:v>
                </c:pt>
                <c:pt idx="30">
                  <c:v>12.544840881222163</c:v>
                </c:pt>
                <c:pt idx="31">
                  <c:v>13.827694479548452</c:v>
                </c:pt>
                <c:pt idx="32">
                  <c:v>17.618760888246168</c:v>
                </c:pt>
                <c:pt idx="33">
                  <c:v>21.214757840279329</c:v>
                </c:pt>
                <c:pt idx="34">
                  <c:v>22.820670803638802</c:v>
                </c:pt>
                <c:pt idx="35">
                  <c:v>20.825823326249591</c:v>
                </c:pt>
                <c:pt idx="36">
                  <c:v>25.80931770171863</c:v>
                </c:pt>
                <c:pt idx="37">
                  <c:v>30.051681436048845</c:v>
                </c:pt>
              </c:numCache>
            </c:numRef>
          </c:val>
        </c:ser>
        <c:ser>
          <c:idx val="1"/>
          <c:order val="1"/>
          <c:tx>
            <c:strRef>
              <c:f>Sheet1!$H$1</c:f>
              <c:strCache>
                <c:ptCount val="1"/>
                <c:pt idx="0">
                  <c:v>International Liabilities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dkEdge">
              <a:bevelT/>
              <a:bevelB w="38100"/>
            </a:sp3d>
          </c:spPr>
          <c:cat>
            <c:numRef>
              <c:f>Sheet1!$F$2:$F$39</c:f>
              <c:numCache>
                <c:formatCode>General</c:formatCode>
                <c:ptCount val="38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</c:numCache>
            </c:numRef>
          </c:cat>
          <c:val>
            <c:numRef>
              <c:f>Sheet1!$H$2:$H$39</c:f>
              <c:numCache>
                <c:formatCode>0.0</c:formatCode>
                <c:ptCount val="38"/>
                <c:pt idx="0">
                  <c:v>16.257992293159226</c:v>
                </c:pt>
                <c:pt idx="1">
                  <c:v>16.875122979250282</c:v>
                </c:pt>
                <c:pt idx="2">
                  <c:v>17.714217893912799</c:v>
                </c:pt>
                <c:pt idx="3">
                  <c:v>15.730690775444792</c:v>
                </c:pt>
                <c:pt idx="4">
                  <c:v>14.559412105110702</c:v>
                </c:pt>
                <c:pt idx="5">
                  <c:v>13.89189660035075</c:v>
                </c:pt>
                <c:pt idx="6">
                  <c:v>16.6244547093801</c:v>
                </c:pt>
                <c:pt idx="7">
                  <c:v>15.385681141521752</c:v>
                </c:pt>
                <c:pt idx="8">
                  <c:v>14.226225450155679</c:v>
                </c:pt>
                <c:pt idx="9">
                  <c:v>13.751049771865922</c:v>
                </c:pt>
                <c:pt idx="10">
                  <c:v>12.881649775817356</c:v>
                </c:pt>
                <c:pt idx="11">
                  <c:v>13.187772497881053</c:v>
                </c:pt>
                <c:pt idx="12">
                  <c:v>15.26787781617206</c:v>
                </c:pt>
                <c:pt idx="13">
                  <c:v>16.298967113551615</c:v>
                </c:pt>
                <c:pt idx="14">
                  <c:v>17.144672111374287</c:v>
                </c:pt>
                <c:pt idx="15">
                  <c:v>19.83706252361295</c:v>
                </c:pt>
                <c:pt idx="16">
                  <c:v>21.052259464413691</c:v>
                </c:pt>
                <c:pt idx="17">
                  <c:v>21.982098077840426</c:v>
                </c:pt>
                <c:pt idx="18">
                  <c:v>21.890945877424674</c:v>
                </c:pt>
                <c:pt idx="19">
                  <c:v>27.19387194113003</c:v>
                </c:pt>
                <c:pt idx="20">
                  <c:v>28.02100275403853</c:v>
                </c:pt>
                <c:pt idx="21">
                  <c:v>32.316128892047907</c:v>
                </c:pt>
                <c:pt idx="22">
                  <c:v>34.002181486420753</c:v>
                </c:pt>
                <c:pt idx="23">
                  <c:v>37.295451141066302</c:v>
                </c:pt>
                <c:pt idx="24">
                  <c:v>37.529699654170763</c:v>
                </c:pt>
                <c:pt idx="25">
                  <c:v>31.910127915662986</c:v>
                </c:pt>
                <c:pt idx="26">
                  <c:v>32.605410452663534</c:v>
                </c:pt>
                <c:pt idx="27">
                  <c:v>30.129927923374591</c:v>
                </c:pt>
                <c:pt idx="28">
                  <c:v>30.571438969374316</c:v>
                </c:pt>
                <c:pt idx="29">
                  <c:v>30.03510064094981</c:v>
                </c:pt>
                <c:pt idx="30">
                  <c:v>29.94088286632422</c:v>
                </c:pt>
                <c:pt idx="31">
                  <c:v>30.562415619055777</c:v>
                </c:pt>
                <c:pt idx="32">
                  <c:v>31.434745147102678</c:v>
                </c:pt>
                <c:pt idx="33">
                  <c:v>33.545051321861116</c:v>
                </c:pt>
                <c:pt idx="34">
                  <c:v>35.119004648021068</c:v>
                </c:pt>
                <c:pt idx="35">
                  <c:v>35.702407131630956</c:v>
                </c:pt>
                <c:pt idx="36">
                  <c:v>44.869610894692094</c:v>
                </c:pt>
                <c:pt idx="37">
                  <c:v>55.38580536827039</c:v>
                </c:pt>
              </c:numCache>
            </c:numRef>
          </c:val>
        </c:ser>
        <c:axId val="82559360"/>
        <c:axId val="82560896"/>
      </c:areaChart>
      <c:lineChart>
        <c:grouping val="standard"/>
        <c:ser>
          <c:idx val="2"/>
          <c:order val="2"/>
          <c:tx>
            <c:strRef>
              <c:f>Sheet1!$I$1</c:f>
              <c:strCache>
                <c:ptCount val="1"/>
                <c:pt idx="0">
                  <c:v>Total Assets + Liabilities</c:v>
                </c:pt>
              </c:strCache>
            </c:strRef>
          </c:tx>
          <c:spPr>
            <a:ln w="4445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Sheet1!$F$2:$F$39</c:f>
              <c:numCache>
                <c:formatCode>General</c:formatCode>
                <c:ptCount val="38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</c:numCache>
            </c:numRef>
          </c:cat>
          <c:val>
            <c:numRef>
              <c:f>Sheet1!$I$2:$I$39</c:f>
              <c:numCache>
                <c:formatCode>0.0</c:formatCode>
                <c:ptCount val="38"/>
                <c:pt idx="0">
                  <c:v>17.821762716639963</c:v>
                </c:pt>
                <c:pt idx="1">
                  <c:v>18.697887929263711</c:v>
                </c:pt>
                <c:pt idx="2">
                  <c:v>19.530509898793714</c:v>
                </c:pt>
                <c:pt idx="3">
                  <c:v>17.25444170795997</c:v>
                </c:pt>
                <c:pt idx="4">
                  <c:v>16.073041903422187</c:v>
                </c:pt>
                <c:pt idx="5">
                  <c:v>15.472072212382109</c:v>
                </c:pt>
                <c:pt idx="6">
                  <c:v>20.507287687756495</c:v>
                </c:pt>
                <c:pt idx="7">
                  <c:v>21.11816019823868</c:v>
                </c:pt>
                <c:pt idx="8">
                  <c:v>20.660314837393162</c:v>
                </c:pt>
                <c:pt idx="9">
                  <c:v>20.122891074712356</c:v>
                </c:pt>
                <c:pt idx="10">
                  <c:v>17.636480646441839</c:v>
                </c:pt>
                <c:pt idx="11">
                  <c:v>16.393670707226846</c:v>
                </c:pt>
                <c:pt idx="12">
                  <c:v>18.66341572512825</c:v>
                </c:pt>
                <c:pt idx="13">
                  <c:v>19.686818535613128</c:v>
                </c:pt>
                <c:pt idx="14">
                  <c:v>20.893429131394473</c:v>
                </c:pt>
                <c:pt idx="15">
                  <c:v>23.810833622450744</c:v>
                </c:pt>
                <c:pt idx="16">
                  <c:v>24.803532384193286</c:v>
                </c:pt>
                <c:pt idx="17">
                  <c:v>25.376550164261136</c:v>
                </c:pt>
                <c:pt idx="18">
                  <c:v>24.602903137714691</c:v>
                </c:pt>
                <c:pt idx="19">
                  <c:v>30.109404852333245</c:v>
                </c:pt>
                <c:pt idx="20">
                  <c:v>30.17090289688992</c:v>
                </c:pt>
                <c:pt idx="21">
                  <c:v>34.952594865984494</c:v>
                </c:pt>
                <c:pt idx="22">
                  <c:v>37.552183294700257</c:v>
                </c:pt>
                <c:pt idx="23">
                  <c:v>43.019306436899697</c:v>
                </c:pt>
                <c:pt idx="24">
                  <c:v>46.012658502205454</c:v>
                </c:pt>
                <c:pt idx="25">
                  <c:v>39.676408414535913</c:v>
                </c:pt>
                <c:pt idx="26">
                  <c:v>41.233416673593574</c:v>
                </c:pt>
                <c:pt idx="27">
                  <c:v>39.206816728967212</c:v>
                </c:pt>
                <c:pt idx="28">
                  <c:v>40.694176164178543</c:v>
                </c:pt>
                <c:pt idx="29">
                  <c:v>41.297992641328662</c:v>
                </c:pt>
                <c:pt idx="30">
                  <c:v>42.485723747546444</c:v>
                </c:pt>
                <c:pt idx="31">
                  <c:v>44.390110098604211</c:v>
                </c:pt>
                <c:pt idx="32">
                  <c:v>49.053506035348846</c:v>
                </c:pt>
                <c:pt idx="33">
                  <c:v>54.759809162140343</c:v>
                </c:pt>
                <c:pt idx="34">
                  <c:v>57.939675451659845</c:v>
                </c:pt>
                <c:pt idx="35">
                  <c:v>56.528230457880525</c:v>
                </c:pt>
                <c:pt idx="36">
                  <c:v>70.678928596410259</c:v>
                </c:pt>
                <c:pt idx="37">
                  <c:v>85.437486804319235</c:v>
                </c:pt>
              </c:numCache>
            </c:numRef>
          </c:val>
        </c:ser>
        <c:marker val="1"/>
        <c:axId val="82559360"/>
        <c:axId val="82560896"/>
      </c:lineChart>
      <c:catAx>
        <c:axId val="82559360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82560896"/>
        <c:crosses val="autoZero"/>
        <c:auto val="1"/>
        <c:lblAlgn val="ctr"/>
        <c:lblOffset val="100"/>
      </c:catAx>
      <c:valAx>
        <c:axId val="82560896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(as </a:t>
                </a:r>
                <a:r>
                  <a:rPr lang="en-US" dirty="0"/>
                  <a:t>% of </a:t>
                </a:r>
                <a:r>
                  <a:rPr lang="en-US" dirty="0" smtClean="0"/>
                  <a:t>GDP)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2.7777777777778043E-3"/>
              <c:y val="0.27138414989793097"/>
            </c:manualLayout>
          </c:layout>
        </c:title>
        <c:numFmt formatCode="0" sourceLinked="0"/>
        <c:tickLblPos val="nextTo"/>
        <c:crossAx val="82559360"/>
        <c:crosses val="autoZero"/>
        <c:crossBetween val="between"/>
      </c:valAx>
    </c:plotArea>
    <c:legend>
      <c:legendPos val="b"/>
      <c:layout/>
    </c:legend>
    <c:plotVisOnly val="1"/>
    <c:dispBlanksAs val="zero"/>
  </c:chart>
  <c:txPr>
    <a:bodyPr/>
    <a:lstStyle/>
    <a:p>
      <a:pPr>
        <a:defRPr sz="1600"/>
      </a:pPr>
      <a:endParaRPr lang="en-US"/>
    </a:p>
  </c:txPr>
  <c:externalData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0.2243</cdr:x>
      <cdr:y>0.37143</cdr:y>
    </cdr:from>
    <cdr:to>
      <cdr:x>0.34298</cdr:x>
      <cdr:y>0.55284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28192" y="187220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200" dirty="0" smtClean="0"/>
            <a:t>Recycling</a:t>
          </a:r>
        </a:p>
        <a:p xmlns:a="http://schemas.openxmlformats.org/drawingml/2006/main">
          <a:r>
            <a:rPr lang="en-US" sz="1200" dirty="0" smtClean="0"/>
            <a:t> petro dollars</a:t>
          </a:r>
          <a:endParaRPr lang="en-US" sz="1200" dirty="0"/>
        </a:p>
      </cdr:txBody>
    </cdr:sp>
  </cdr:relSizeAnchor>
  <cdr:relSizeAnchor xmlns:cdr="http://schemas.openxmlformats.org/drawingml/2006/chartDrawing">
    <cdr:from>
      <cdr:x>0.58879</cdr:x>
      <cdr:y>0.28571</cdr:y>
    </cdr:from>
    <cdr:to>
      <cdr:x>0.70746</cdr:x>
      <cdr:y>0.46712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536504" y="144016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Gill Sans MT"/>
            </a:defRPr>
          </a:lvl1pPr>
          <a:lvl2pPr marL="457200" indent="0">
            <a:defRPr sz="1100">
              <a:latin typeface="Gill Sans MT"/>
            </a:defRPr>
          </a:lvl2pPr>
          <a:lvl3pPr marL="914400" indent="0">
            <a:defRPr sz="1100">
              <a:latin typeface="Gill Sans MT"/>
            </a:defRPr>
          </a:lvl3pPr>
          <a:lvl4pPr marL="1371600" indent="0">
            <a:defRPr sz="1100">
              <a:latin typeface="Gill Sans MT"/>
            </a:defRPr>
          </a:lvl4pPr>
          <a:lvl5pPr marL="1828800" indent="0">
            <a:defRPr sz="1100">
              <a:latin typeface="Gill Sans MT"/>
            </a:defRPr>
          </a:lvl5pPr>
          <a:lvl6pPr marL="2286000" indent="0">
            <a:defRPr sz="1100">
              <a:latin typeface="Gill Sans MT"/>
            </a:defRPr>
          </a:lvl6pPr>
          <a:lvl7pPr marL="2743200" indent="0">
            <a:defRPr sz="1100">
              <a:latin typeface="Gill Sans MT"/>
            </a:defRPr>
          </a:lvl7pPr>
          <a:lvl8pPr marL="3200400" indent="0">
            <a:defRPr sz="1100">
              <a:latin typeface="Gill Sans MT"/>
            </a:defRPr>
          </a:lvl8pPr>
          <a:lvl9pPr marL="3657600" indent="0">
            <a:defRPr sz="1100">
              <a:latin typeface="Gill Sans MT"/>
            </a:defRPr>
          </a:lvl9pPr>
        </a:lstStyle>
        <a:p xmlns:a="http://schemas.openxmlformats.org/drawingml/2006/main">
          <a:r>
            <a:rPr lang="en-US" sz="1200" dirty="0" smtClean="0"/>
            <a:t>US easy </a:t>
          </a:r>
        </a:p>
        <a:p xmlns:a="http://schemas.openxmlformats.org/drawingml/2006/main">
          <a:r>
            <a:rPr lang="en-US" sz="1200" dirty="0" smtClean="0"/>
            <a:t>monetary</a:t>
          </a:r>
        </a:p>
        <a:p xmlns:a="http://schemas.openxmlformats.org/drawingml/2006/main">
          <a:r>
            <a:rPr lang="en-US" sz="1200" dirty="0" smtClean="0"/>
            <a:t>policy</a:t>
          </a:r>
          <a:endParaRPr lang="en-US" sz="1200" dirty="0"/>
        </a:p>
      </cdr:txBody>
    </cdr:sp>
  </cdr:relSizeAnchor>
  <cdr:relSizeAnchor xmlns:cdr="http://schemas.openxmlformats.org/drawingml/2006/chartDrawing">
    <cdr:from>
      <cdr:x>0.40187</cdr:x>
      <cdr:y>0.57143</cdr:y>
    </cdr:from>
    <cdr:to>
      <cdr:x>0.52055</cdr:x>
      <cdr:y>0.75284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096344" y="288032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Gill Sans MT"/>
            </a:defRPr>
          </a:lvl1pPr>
          <a:lvl2pPr marL="457200" indent="0">
            <a:defRPr sz="1100">
              <a:latin typeface="Gill Sans MT"/>
            </a:defRPr>
          </a:lvl2pPr>
          <a:lvl3pPr marL="914400" indent="0">
            <a:defRPr sz="1100">
              <a:latin typeface="Gill Sans MT"/>
            </a:defRPr>
          </a:lvl3pPr>
          <a:lvl4pPr marL="1371600" indent="0">
            <a:defRPr sz="1100">
              <a:latin typeface="Gill Sans MT"/>
            </a:defRPr>
          </a:lvl4pPr>
          <a:lvl5pPr marL="1828800" indent="0">
            <a:defRPr sz="1100">
              <a:latin typeface="Gill Sans MT"/>
            </a:defRPr>
          </a:lvl5pPr>
          <a:lvl6pPr marL="2286000" indent="0">
            <a:defRPr sz="1100">
              <a:latin typeface="Gill Sans MT"/>
            </a:defRPr>
          </a:lvl6pPr>
          <a:lvl7pPr marL="2743200" indent="0">
            <a:defRPr sz="1100">
              <a:latin typeface="Gill Sans MT"/>
            </a:defRPr>
          </a:lvl7pPr>
          <a:lvl8pPr marL="3200400" indent="0">
            <a:defRPr sz="1100">
              <a:latin typeface="Gill Sans MT"/>
            </a:defRPr>
          </a:lvl8pPr>
          <a:lvl9pPr marL="3657600" indent="0">
            <a:defRPr sz="1100">
              <a:latin typeface="Gill Sans MT"/>
            </a:defRPr>
          </a:lvl9pPr>
        </a:lstStyle>
        <a:p xmlns:a="http://schemas.openxmlformats.org/drawingml/2006/main">
          <a:r>
            <a:rPr lang="en-US" sz="1200" dirty="0" smtClean="0"/>
            <a:t>Debt </a:t>
          </a:r>
        </a:p>
        <a:p xmlns:a="http://schemas.openxmlformats.org/drawingml/2006/main">
          <a:r>
            <a:rPr lang="en-US" sz="1200" dirty="0" smtClean="0"/>
            <a:t>crisis</a:t>
          </a:r>
          <a:endParaRPr lang="en-US" sz="1200" dirty="0"/>
        </a:p>
      </cdr:txBody>
    </cdr:sp>
  </cdr:relSizeAnchor>
  <cdr:relSizeAnchor xmlns:cdr="http://schemas.openxmlformats.org/drawingml/2006/chartDrawing">
    <cdr:from>
      <cdr:x>0.75701</cdr:x>
      <cdr:y>0.28571</cdr:y>
    </cdr:from>
    <cdr:to>
      <cdr:x>0.87569</cdr:x>
      <cdr:y>0.46712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832648" y="144016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Gill Sans MT"/>
            </a:defRPr>
          </a:lvl1pPr>
          <a:lvl2pPr marL="457200" indent="0">
            <a:defRPr sz="1100">
              <a:latin typeface="Gill Sans MT"/>
            </a:defRPr>
          </a:lvl2pPr>
          <a:lvl3pPr marL="914400" indent="0">
            <a:defRPr sz="1100">
              <a:latin typeface="Gill Sans MT"/>
            </a:defRPr>
          </a:lvl3pPr>
          <a:lvl4pPr marL="1371600" indent="0">
            <a:defRPr sz="1100">
              <a:latin typeface="Gill Sans MT"/>
            </a:defRPr>
          </a:lvl4pPr>
          <a:lvl5pPr marL="1828800" indent="0">
            <a:defRPr sz="1100">
              <a:latin typeface="Gill Sans MT"/>
            </a:defRPr>
          </a:lvl5pPr>
          <a:lvl6pPr marL="2286000" indent="0">
            <a:defRPr sz="1100">
              <a:latin typeface="Gill Sans MT"/>
            </a:defRPr>
          </a:lvl6pPr>
          <a:lvl7pPr marL="2743200" indent="0">
            <a:defRPr sz="1100">
              <a:latin typeface="Gill Sans MT"/>
            </a:defRPr>
          </a:lvl7pPr>
          <a:lvl8pPr marL="3200400" indent="0">
            <a:defRPr sz="1100">
              <a:latin typeface="Gill Sans MT"/>
            </a:defRPr>
          </a:lvl8pPr>
          <a:lvl9pPr marL="3657600" indent="0">
            <a:defRPr sz="1100">
              <a:latin typeface="Gill Sans MT"/>
            </a:defRPr>
          </a:lvl9pPr>
        </a:lstStyle>
        <a:p xmlns:a="http://schemas.openxmlformats.org/drawingml/2006/main">
          <a:r>
            <a:rPr lang="en-US" sz="1200" dirty="0" smtClean="0"/>
            <a:t>Greenspan</a:t>
          </a:r>
        </a:p>
        <a:p xmlns:a="http://schemas.openxmlformats.org/drawingml/2006/main">
          <a:pPr algn="ctr"/>
          <a:r>
            <a:rPr lang="en-US" sz="1200" dirty="0" smtClean="0"/>
            <a:t>put</a:t>
          </a:r>
          <a:endParaRPr lang="en-US" sz="1200" dirty="0"/>
        </a:p>
      </cdr:txBody>
    </cdr:sp>
  </cdr:relSizeAnchor>
  <cdr:relSizeAnchor xmlns:cdr="http://schemas.openxmlformats.org/drawingml/2006/chartDrawing">
    <cdr:from>
      <cdr:x>0.69159</cdr:x>
      <cdr:y>0.35714</cdr:y>
    </cdr:from>
    <cdr:to>
      <cdr:x>0.81027</cdr:x>
      <cdr:y>0.55284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5328592" y="1800200"/>
          <a:ext cx="914400" cy="986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Gill Sans MT"/>
            </a:defRPr>
          </a:lvl1pPr>
          <a:lvl2pPr marL="457200" indent="0">
            <a:defRPr sz="1100">
              <a:latin typeface="Gill Sans MT"/>
            </a:defRPr>
          </a:lvl2pPr>
          <a:lvl3pPr marL="914400" indent="0">
            <a:defRPr sz="1100">
              <a:latin typeface="Gill Sans MT"/>
            </a:defRPr>
          </a:lvl3pPr>
          <a:lvl4pPr marL="1371600" indent="0">
            <a:defRPr sz="1100">
              <a:latin typeface="Gill Sans MT"/>
            </a:defRPr>
          </a:lvl4pPr>
          <a:lvl5pPr marL="1828800" indent="0">
            <a:defRPr sz="1100">
              <a:latin typeface="Gill Sans MT"/>
            </a:defRPr>
          </a:lvl5pPr>
          <a:lvl6pPr marL="2286000" indent="0">
            <a:defRPr sz="1100">
              <a:latin typeface="Gill Sans MT"/>
            </a:defRPr>
          </a:lvl6pPr>
          <a:lvl7pPr marL="2743200" indent="0">
            <a:defRPr sz="1100">
              <a:latin typeface="Gill Sans MT"/>
            </a:defRPr>
          </a:lvl7pPr>
          <a:lvl8pPr marL="3200400" indent="0">
            <a:defRPr sz="1100">
              <a:latin typeface="Gill Sans MT"/>
            </a:defRPr>
          </a:lvl8pPr>
          <a:lvl9pPr marL="3657600" indent="0">
            <a:defRPr sz="1100">
              <a:latin typeface="Gill Sans MT"/>
            </a:defRPr>
          </a:lvl9pPr>
        </a:lstStyle>
        <a:p xmlns:a="http://schemas.openxmlformats.org/drawingml/2006/main">
          <a:r>
            <a:rPr lang="en-US" sz="1200" dirty="0" smtClean="0"/>
            <a:t>Asian </a:t>
          </a:r>
        </a:p>
        <a:p xmlns:a="http://schemas.openxmlformats.org/drawingml/2006/main">
          <a:r>
            <a:rPr lang="en-US" sz="1200" dirty="0" smtClean="0"/>
            <a:t>crisis</a:t>
          </a:r>
          <a:endParaRPr lang="en-US" sz="1200" dirty="0"/>
        </a:p>
      </cdr:txBody>
    </cdr:sp>
  </cdr:relSizeAnchor>
  <cdr:relSizeAnchor xmlns:cdr="http://schemas.openxmlformats.org/drawingml/2006/chartDrawing">
    <cdr:from>
      <cdr:x>0.8972</cdr:x>
      <cdr:y>0.17143</cdr:y>
    </cdr:from>
    <cdr:to>
      <cdr:x>1</cdr:x>
      <cdr:y>0.35284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6912768" y="864096"/>
          <a:ext cx="792088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Gill Sans MT"/>
            </a:defRPr>
          </a:lvl1pPr>
          <a:lvl2pPr marL="457200" indent="0">
            <a:defRPr sz="1100">
              <a:latin typeface="Gill Sans MT"/>
            </a:defRPr>
          </a:lvl2pPr>
          <a:lvl3pPr marL="914400" indent="0">
            <a:defRPr sz="1100">
              <a:latin typeface="Gill Sans MT"/>
            </a:defRPr>
          </a:lvl3pPr>
          <a:lvl4pPr marL="1371600" indent="0">
            <a:defRPr sz="1100">
              <a:latin typeface="Gill Sans MT"/>
            </a:defRPr>
          </a:lvl4pPr>
          <a:lvl5pPr marL="1828800" indent="0">
            <a:defRPr sz="1100">
              <a:latin typeface="Gill Sans MT"/>
            </a:defRPr>
          </a:lvl5pPr>
          <a:lvl6pPr marL="2286000" indent="0">
            <a:defRPr sz="1100">
              <a:latin typeface="Gill Sans MT"/>
            </a:defRPr>
          </a:lvl6pPr>
          <a:lvl7pPr marL="2743200" indent="0">
            <a:defRPr sz="1100">
              <a:latin typeface="Gill Sans MT"/>
            </a:defRPr>
          </a:lvl7pPr>
          <a:lvl8pPr marL="3200400" indent="0">
            <a:defRPr sz="1100">
              <a:latin typeface="Gill Sans MT"/>
            </a:defRPr>
          </a:lvl8pPr>
          <a:lvl9pPr marL="3657600" indent="0">
            <a:defRPr sz="1100">
              <a:latin typeface="Gill Sans MT"/>
            </a:defRPr>
          </a:lvl9pPr>
        </a:lstStyle>
        <a:p xmlns:a="http://schemas.openxmlformats.org/drawingml/2006/main">
          <a:r>
            <a:rPr lang="en-US" sz="1200" dirty="0" smtClean="0"/>
            <a:t>2008</a:t>
          </a:r>
        </a:p>
        <a:p xmlns:a="http://schemas.openxmlformats.org/drawingml/2006/main">
          <a:r>
            <a:rPr lang="en-US" sz="1200" dirty="0" smtClean="0"/>
            <a:t> crisis</a:t>
          </a:r>
          <a:endParaRPr lang="en-US" sz="12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0.03665</cdr:x>
      <cdr:y>0.89931</cdr:y>
    </cdr:from>
    <cdr:to>
      <cdr:x>0.47469</cdr:x>
      <cdr:y>0.98958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0026" y="2466975"/>
          <a:ext cx="2390775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>
              <a:latin typeface="Times New Roman" pitchFamily="18" charset="0"/>
              <a:cs typeface="Times New Roman" pitchFamily="18" charset="0"/>
            </a:rPr>
            <a:t>Source:</a:t>
          </a:r>
          <a:r>
            <a:rPr lang="en-US" sz="1100">
              <a:latin typeface="Times New Roman" pitchFamily="18" charset="0"/>
              <a:cs typeface="Times New Roman" pitchFamily="18" charset="0"/>
            </a:rPr>
            <a:t> IMF (2010b).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0.53913</cdr:x>
      <cdr:y>0.09434</cdr:y>
    </cdr:from>
    <cdr:to>
      <cdr:x>0.8087</cdr:x>
      <cdr:y>0.75472</cdr:y>
    </cdr:to>
    <cdr:sp macro="" textlink="">
      <cdr:nvSpPr>
        <cdr:cNvPr id="2" name="Rectangle 1"/>
        <cdr:cNvSpPr/>
      </cdr:nvSpPr>
      <cdr:spPr bwMode="auto">
        <a:xfrm xmlns:a="http://schemas.openxmlformats.org/drawingml/2006/main">
          <a:off x="4429156" y="357190"/>
          <a:ext cx="2214578" cy="250033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4">
            <a:lumMod val="60000"/>
            <a:lumOff val="40000"/>
            <a:alpha val="19000"/>
          </a:schemeClr>
        </a:solidFill>
        <a:ln xmlns:a="http://schemas.openxmlformats.org/drawingml/2006/main">
          <a:headEnd type="none" w="med" len="med"/>
          <a:tailEnd type="none" w="med" len="med"/>
        </a:ln>
        <a:scene3d xmlns:a="http://schemas.openxmlformats.org/drawingml/2006/main">
          <a:camera prst="orthographicFront">
            <a:rot lat="0" lon="0" rev="0"/>
          </a:camera>
          <a:lightRig rig="threePt" dir="t">
            <a:rot lat="0" lon="0" rev="1200000"/>
          </a:lightRig>
        </a:scene3d>
        <a:sp3d xmlns:a="http://schemas.openxmlformats.org/drawingml/2006/main"/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horz" wrap="square" lIns="91436" tIns="45718" rIns="91436" bIns="45718" numCol="1" rtlCol="0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0.84348</cdr:x>
      <cdr:y>0.09434</cdr:y>
    </cdr:from>
    <cdr:to>
      <cdr:x>0.97391</cdr:x>
      <cdr:y>0.75472</cdr:y>
    </cdr:to>
    <cdr:sp macro="" textlink="">
      <cdr:nvSpPr>
        <cdr:cNvPr id="3" name="Rectangle 2"/>
        <cdr:cNvSpPr/>
      </cdr:nvSpPr>
      <cdr:spPr bwMode="auto">
        <a:xfrm xmlns:a="http://schemas.openxmlformats.org/drawingml/2006/main">
          <a:off x="6929486" y="357190"/>
          <a:ext cx="1071570" cy="250033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4">
            <a:lumMod val="60000"/>
            <a:lumOff val="40000"/>
            <a:alpha val="17000"/>
          </a:schemeClr>
        </a:solidFill>
        <a:ln xmlns:a="http://schemas.openxmlformats.org/drawingml/2006/main">
          <a:headEnd type="none" w="med" len="med"/>
          <a:tailEnd type="none" w="med" len="med"/>
        </a:ln>
        <a:scene3d xmlns:a="http://schemas.openxmlformats.org/drawingml/2006/main">
          <a:camera prst="orthographicFront">
            <a:rot lat="0" lon="0" rev="0"/>
          </a:camera>
          <a:lightRig rig="threePt" dir="t">
            <a:rot lat="0" lon="0" rev="1200000"/>
          </a:lightRig>
        </a:scene3d>
        <a:sp3d xmlns:a="http://schemas.openxmlformats.org/drawingml/2006/main"/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horz" wrap="square" lIns="91436" tIns="45718" rIns="91436" bIns="45718" numCol="1" rtlCol="0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0063" cy="465138"/>
          </a:xfrm>
          <a:prstGeom prst="rect">
            <a:avLst/>
          </a:prstGeom>
        </p:spPr>
        <p:txBody>
          <a:bodyPr vert="horz" lIns="93277" tIns="46639" rIns="93277" bIns="4663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5100" y="0"/>
            <a:ext cx="3040063" cy="465138"/>
          </a:xfrm>
          <a:prstGeom prst="rect">
            <a:avLst/>
          </a:prstGeom>
        </p:spPr>
        <p:txBody>
          <a:bodyPr vert="horz" lIns="93277" tIns="46639" rIns="93277" bIns="4663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5BC72D2-50EA-4CDA-86D2-8F4D7B603271}" type="datetimeFigureOut">
              <a:rPr lang="en-US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6"/>
            <a:ext cx="3040063" cy="465138"/>
          </a:xfrm>
          <a:prstGeom prst="rect">
            <a:avLst/>
          </a:prstGeom>
        </p:spPr>
        <p:txBody>
          <a:bodyPr vert="horz" lIns="93277" tIns="46639" rIns="93277" bIns="4663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5100" y="8842376"/>
            <a:ext cx="3040063" cy="465138"/>
          </a:xfrm>
          <a:prstGeom prst="rect">
            <a:avLst/>
          </a:prstGeom>
        </p:spPr>
        <p:txBody>
          <a:bodyPr vert="horz" lIns="93277" tIns="46639" rIns="93277" bIns="4663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1145306-68B6-4626-9AD7-787D7EAE0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0063" cy="465138"/>
          </a:xfrm>
          <a:prstGeom prst="rect">
            <a:avLst/>
          </a:prstGeom>
        </p:spPr>
        <p:txBody>
          <a:bodyPr vert="horz" lIns="93277" tIns="46639" rIns="93277" bIns="4663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5100" y="0"/>
            <a:ext cx="3040063" cy="465138"/>
          </a:xfrm>
          <a:prstGeom prst="rect">
            <a:avLst/>
          </a:prstGeom>
        </p:spPr>
        <p:txBody>
          <a:bodyPr vert="horz" lIns="93277" tIns="46639" rIns="93277" bIns="4663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988307-14F3-497A-8B6E-DD774D1339E2}" type="datetimeFigureOut">
              <a:rPr lang="en-US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77" tIns="46639" rIns="93277" bIns="4663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21188"/>
            <a:ext cx="5613400" cy="4189412"/>
          </a:xfrm>
          <a:prstGeom prst="rect">
            <a:avLst/>
          </a:prstGeom>
        </p:spPr>
        <p:txBody>
          <a:bodyPr vert="horz" lIns="93277" tIns="46639" rIns="93277" bIns="4663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6"/>
            <a:ext cx="3040063" cy="465138"/>
          </a:xfrm>
          <a:prstGeom prst="rect">
            <a:avLst/>
          </a:prstGeom>
        </p:spPr>
        <p:txBody>
          <a:bodyPr vert="horz" lIns="93277" tIns="46639" rIns="93277" bIns="4663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5100" y="8842376"/>
            <a:ext cx="3040063" cy="465138"/>
          </a:xfrm>
          <a:prstGeom prst="rect">
            <a:avLst/>
          </a:prstGeom>
        </p:spPr>
        <p:txBody>
          <a:bodyPr vert="horz" lIns="93277" tIns="46639" rIns="93277" bIns="4663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37BA42D-B629-4193-81EE-B60F4E22EC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D63BF8-CA2B-47D8-8F6C-895370026FE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7BA42D-B629-4193-81EE-B60F4E22ECB7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051BB6-851C-4D64-BF32-B81F8E5EC92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1D770D-B4D2-4505-B8CB-FF4D39AC31E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9B8680-66DE-461E-83E4-3AF12BAF3AD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19E59F-895B-4590-A4D7-B4431D20EFE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19043C-24D4-404B-BB7B-381DE9A868A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203702-487C-493A-B232-864C79AAB89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Use brief bullets and discuss details verbally.</a:t>
            </a:r>
          </a:p>
        </p:txBody>
      </p:sp>
      <p:sp>
        <p:nvSpPr>
          <p:cNvPr id="31748" name="Rectangl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0B5B87-65B1-425A-8EEE-8562E77CE64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7BA42D-B629-4193-81EE-B60F4E22ECB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noProof="1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2C594A4-1C52-4691-917E-B1F9378932D1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67859B-1A42-4096-BBD8-52E28A155B8E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18B2C8-9A14-45E0-AECC-788CED243619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8024A7-2D9F-43E6-8E28-3C60C0D28749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9DCBC4-B48B-4422-9218-D18AD7EAE826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E3A8E8-A91E-4F75-AA3F-A402F3AB0C43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64C7A1-8FB7-45EC-9542-1F91C37386FE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55D9FA-CB41-4CB5-8736-630FC6202305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2505DC-8300-4076-9951-1813CBC531D2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12E46214-7DFC-4032-94E4-7B698341F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e 4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Donut 6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33463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284C99B-A3FF-4E55-96B3-C0788936B84A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0F0D0801-2207-452F-AA34-C11972D1C4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58E1CF-C374-4C3C-903F-B04506E8EEE4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F5D8B455-8040-47B8-B697-48D95ACF7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67032E-47B0-456F-95C1-7CDEF5961039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60F1656E-EBA3-4023-91E1-7DDC7FDE26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76AD018-B890-4A35-915D-6F43DC1CAE0E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45660317-99BB-4D58-B398-C7A98740A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F2D762-33FF-43B8-AFC6-EF93E51708EA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A90B40B-E160-4E00-B4A3-1FC24712478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BA6586-A527-4713-A52A-3CD5033735EA}" type="datetime1">
              <a:rPr lang="en-US" smtClean="0"/>
              <a:pPr>
                <a:defRPr/>
              </a:pPr>
              <a:t>12/9/2012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5753123-54D8-46FB-91C9-FA78C5825DFF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smtClean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7D101D5-98CD-465A-8A6F-68CC35B167F0}" type="datetime1">
              <a:rPr lang="en-US" smtClean="0"/>
              <a:pPr>
                <a:defRPr/>
              </a:pPr>
              <a:t>12/9/2012</a:t>
            </a:fld>
            <a:endParaRPr lang="en-US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>
                    <a:shade val="5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80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BBFCB92-1723-4F9A-B74A-08FA379C7B5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9666E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69666E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69666E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69666E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69666E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69666E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69666E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69666E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69666E"/>
          </a:solidFill>
          <a:latin typeface="Gill Sans MT" pitchFamily="34" charset="0"/>
        </a:defRPr>
      </a:lvl9pPr>
      <a:extLst/>
    </p:titleStyle>
    <p:bodyStyle>
      <a:lvl1pPr marL="365125" indent="-282575" algn="l" rtl="0" eaLnBrk="0" fontAlgn="base" hangingPunct="0">
        <a:lnSpc>
          <a:spcPts val="3000"/>
        </a:lnSpc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lnSpc>
          <a:spcPts val="3000"/>
        </a:lnSpc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lnSpc>
          <a:spcPts val="28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6BB1C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6585CF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1500188" y="785813"/>
            <a:ext cx="7407275" cy="1778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IN" sz="3200" dirty="0" smtClean="0">
                <a:solidFill>
                  <a:schemeClr val="accent4">
                    <a:lumMod val="50000"/>
                  </a:schemeClr>
                </a:solidFill>
              </a:rPr>
              <a:t>Reforming The Architecture of the International Monetary System:</a:t>
            </a:r>
            <a:br>
              <a:rPr lang="en-IN" sz="32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IN" sz="3200" dirty="0" smtClean="0">
                <a:solidFill>
                  <a:schemeClr val="accent4">
                    <a:lumMod val="50000"/>
                  </a:schemeClr>
                </a:solidFill>
              </a:rPr>
              <a:t>Managing The Impossible Trinity</a:t>
            </a:r>
            <a:endParaRPr lang="en-US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1714500" y="2714625"/>
            <a:ext cx="6572250" cy="1214438"/>
          </a:xfrm>
        </p:spPr>
        <p:txBody>
          <a:bodyPr>
            <a:normAutofit fontScale="25000" lnSpcReduction="20000"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8000" dirty="0" err="1" smtClean="0"/>
              <a:t>Rakesh</a:t>
            </a:r>
            <a:r>
              <a:rPr lang="en-US" sz="8000" dirty="0" smtClean="0"/>
              <a:t> Mohan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8000" dirty="0" smtClean="0"/>
              <a:t>Michael </a:t>
            </a:r>
            <a:r>
              <a:rPr lang="en-US" sz="8000" dirty="0" err="1" smtClean="0"/>
              <a:t>Debabrata</a:t>
            </a:r>
            <a:r>
              <a:rPr lang="en-US" sz="8000" dirty="0" smtClean="0"/>
              <a:t> Patra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8000" dirty="0" smtClean="0"/>
              <a:t>Muneesh Kapur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  <p:sp>
        <p:nvSpPr>
          <p:cNvPr id="4" name="Rectangle 2"/>
          <p:cNvSpPr txBox="1">
            <a:spLocks/>
          </p:cNvSpPr>
          <p:nvPr/>
        </p:nvSpPr>
        <p:spPr>
          <a:xfrm>
            <a:off x="1500188" y="3429000"/>
            <a:ext cx="7072312" cy="9286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73152" algn="r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8000" dirty="0">
              <a:solidFill>
                <a:schemeClr val="tx2">
                  <a:shade val="30000"/>
                  <a:satMod val="150000"/>
                </a:schemeClr>
              </a:solidFill>
              <a:latin typeface="+mn-lt"/>
              <a:cs typeface="+mn-cs"/>
            </a:endParaRPr>
          </a:p>
          <a:p>
            <a:pPr marL="73152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2600" dirty="0">
              <a:solidFill>
                <a:schemeClr val="tx2">
                  <a:shade val="30000"/>
                  <a:satMod val="1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1214438" y="4286250"/>
            <a:ext cx="7572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IN" dirty="0">
                <a:latin typeface="Gill Sans MT" pitchFamily="34" charset="0"/>
              </a:rPr>
              <a:t>Conference of the </a:t>
            </a:r>
            <a:r>
              <a:rPr lang="en-IN" dirty="0" err="1">
                <a:latin typeface="Gill Sans MT" pitchFamily="34" charset="0"/>
              </a:rPr>
              <a:t>The</a:t>
            </a:r>
            <a:r>
              <a:rPr lang="en-IN" dirty="0">
                <a:latin typeface="Gill Sans MT" pitchFamily="34" charset="0"/>
              </a:rPr>
              <a:t> BRICS &amp; Asia, Currency Internationalization,</a:t>
            </a:r>
          </a:p>
          <a:p>
            <a:pPr algn="ctr"/>
            <a:r>
              <a:rPr lang="en-GB" dirty="0">
                <a:latin typeface="Gill Sans MT" pitchFamily="34" charset="0"/>
              </a:rPr>
              <a:t>and International Monetary Reform</a:t>
            </a:r>
          </a:p>
          <a:p>
            <a:pPr algn="ctr"/>
            <a:endParaRPr lang="en-GB" dirty="0">
              <a:latin typeface="Gill Sans MT" pitchFamily="34" charset="0"/>
            </a:endParaRPr>
          </a:p>
          <a:p>
            <a:pPr algn="ctr"/>
            <a:r>
              <a:rPr lang="en-GB" dirty="0">
                <a:latin typeface="Gill Sans MT" pitchFamily="34" charset="0"/>
              </a:rPr>
              <a:t>Hong Kong </a:t>
            </a:r>
          </a:p>
          <a:p>
            <a:pPr algn="ctr"/>
            <a:r>
              <a:rPr lang="en-GB" dirty="0">
                <a:latin typeface="Gill Sans MT" pitchFamily="34" charset="0"/>
              </a:rPr>
              <a:t>10-11 December 2012</a:t>
            </a:r>
          </a:p>
          <a:p>
            <a:pPr algn="ctr"/>
            <a:endParaRPr lang="en-GB" dirty="0">
              <a:latin typeface="Gill Sans MT" pitchFamily="34" charset="0"/>
            </a:endParaRPr>
          </a:p>
          <a:p>
            <a:pPr algn="ctr"/>
            <a:endParaRPr lang="en-IN" dirty="0">
              <a:latin typeface="Gill Sans MT" pitchFamily="34" charset="0"/>
            </a:endParaRPr>
          </a:p>
          <a:p>
            <a:pPr algn="ctr"/>
            <a:endParaRPr lang="en-GB" dirty="0">
              <a:latin typeface="Gill Sans MT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67859B-1A42-4096-BBD8-52E28A155B8E}" type="slidenum">
              <a:rPr lang="en-US" sz="2000" smtClean="0">
                <a:latin typeface="+mj-lt"/>
                <a:cs typeface="Arial" pitchFamily="34" charset="0"/>
              </a:rPr>
              <a:pPr>
                <a:defRPr/>
              </a:pPr>
              <a:t>1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AEs share in global reserves are coming down</a:t>
            </a:r>
            <a:endParaRPr lang="en-US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331913" y="1484313"/>
          <a:ext cx="7368480" cy="4335454"/>
        </p:xfrm>
        <a:graphic>
          <a:graphicData uri="http://schemas.openxmlformats.org/drawingml/2006/table">
            <a:tbl>
              <a:tblPr/>
              <a:tblGrid>
                <a:gridCol w="3301871"/>
                <a:gridCol w="742246"/>
                <a:gridCol w="809723"/>
                <a:gridCol w="746745"/>
                <a:gridCol w="877200"/>
                <a:gridCol w="890695"/>
              </a:tblGrid>
              <a:tr h="636319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IMS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: International Reserves@                                       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(US $ billion)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774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End of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1970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1980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1990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2000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06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World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    AEs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    EMDCs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      Sub-Saharan Africa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      Developing Asia 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      Emerging Europe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      Middle East&amp; North Africa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      Western Hemisphere                      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97.6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72.6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20.6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3.0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3.5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0.6  4.7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5.5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461.2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273.6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162.2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14.8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27.7    5.4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74.0  40.3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990.0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628.7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201.5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13.3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68.1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19.3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51.7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49.0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2070.3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1325.8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739.4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36.1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324.5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104.1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117.5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157.2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10705.1  3744.9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6954.6    178.1  4058.0    870.6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 1108.1    740.1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57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Memo: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74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World Reserves with Gold at Market Prices 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100.1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1089.0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1373.5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2314.3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12186.3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07">
                <a:tc gridSpan="6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@: comprising foreign exchange, reserve position in the IMF, SDR holdings and gold valued at SDR 35 per ounce.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Calibri"/>
                          <a:cs typeface="Times New Roman"/>
                        </a:rPr>
                        <a:t>Source</a:t>
                      </a: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: International Financial Statistics, </a:t>
                      </a:r>
                      <a:r>
                        <a:rPr lang="en-US" sz="1100" dirty="0" smtClean="0">
                          <a:latin typeface="Times New Roman"/>
                          <a:ea typeface="Calibri"/>
                          <a:cs typeface="Times New Roman"/>
                        </a:rPr>
                        <a:t>IMF.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1656E-EBA3-4023-91E1-7DDC7FDE2606}" type="slidenum">
              <a:rPr lang="en-US" sz="2000" smtClean="0"/>
              <a:pPr>
                <a:defRPr/>
              </a:pPr>
              <a:t>10</a:t>
            </a:fld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043608" y="0"/>
            <a:ext cx="7862887" cy="5715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IMF Surveillance –Review and Reform</a:t>
            </a:r>
            <a:endParaRPr lang="en-US" sz="31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827585" y="620688"/>
            <a:ext cx="8316415" cy="6021288"/>
          </a:xfrm>
        </p:spPr>
        <p:txBody>
          <a:bodyPr>
            <a:normAutofit fontScale="70000" lnSpcReduction="20000"/>
          </a:bodyPr>
          <a:lstStyle/>
          <a:p>
            <a:pPr indent="-1968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IN" dirty="0" smtClean="0"/>
              <a:t>Gaps in Surveillance – Response 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IN" dirty="0" smtClean="0"/>
              <a:t>Enhancing integration of multilateral macro-financial analysis: WEO &amp; GFSR 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IN" dirty="0" smtClean="0"/>
              <a:t>introduction of Early Warning Exercise, Fiscal Monitor,  </a:t>
            </a:r>
            <a:r>
              <a:rPr lang="en-IN" dirty="0" err="1" smtClean="0"/>
              <a:t>Spillover</a:t>
            </a:r>
            <a:r>
              <a:rPr lang="en-IN" dirty="0" smtClean="0"/>
              <a:t> Report, Pilot External Sector Report, and the G-20 Mutual Assessment Process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/>
              <a:t>Improvements in bilateral surveillance – multi-country perspective: timeliness and readability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/>
              <a:t>The Financial Sector Stability Assessment (FSSA, a major component of FSAP) made mandatory for 25 key countries</a:t>
            </a:r>
          </a:p>
          <a:p>
            <a:pPr indent="-1968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An Alternative approach:  an </a:t>
            </a:r>
            <a:r>
              <a:rPr lang="en-IN" dirty="0" smtClean="0"/>
              <a:t>India example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IN" dirty="0" smtClean="0"/>
              <a:t>Ensured compatibility with best practices and </a:t>
            </a:r>
            <a:r>
              <a:rPr lang="en-US" dirty="0" smtClean="0"/>
              <a:t>enhanced the skill-sets within the financial sector, leading to significant capacity building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/>
              <a:t>4 independent advisory panels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dirty="0" smtClean="0"/>
              <a:t>Reports peer reviewed</a:t>
            </a:r>
          </a:p>
          <a:p>
            <a:pPr indent="-1968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100" dirty="0" smtClean="0"/>
              <a:t>Integrated Surveillance Decision 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2900" dirty="0" smtClean="0"/>
              <a:t>Why not amend Articles?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2900" dirty="0" smtClean="0"/>
              <a:t>More multilateral less bilateral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2900" dirty="0" smtClean="0"/>
              <a:t>Dealing with </a:t>
            </a:r>
            <a:r>
              <a:rPr lang="en-IN" sz="2900" dirty="0" err="1" smtClean="0"/>
              <a:t>spillovers</a:t>
            </a:r>
            <a:r>
              <a:rPr lang="en-IN" sz="2900" dirty="0" smtClean="0"/>
              <a:t> – dialogue;  encouragement?</a:t>
            </a:r>
          </a:p>
          <a:p>
            <a:pPr marL="640080" lvl="1" indent="-23774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IN" sz="2900" dirty="0" smtClean="0"/>
              <a:t>Flawed governance, flawed surveillance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11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1550" y="764704"/>
            <a:ext cx="7921625" cy="5904656"/>
          </a:xfrm>
        </p:spPr>
        <p:txBody>
          <a:bodyPr/>
          <a:lstStyle/>
          <a:p>
            <a:pPr marL="609600" indent="-381000">
              <a:lnSpc>
                <a:spcPct val="100000"/>
              </a:lnSpc>
              <a:buSzPct val="110000"/>
              <a:buFont typeface="Arial" pitchFamily="34" charset="0"/>
              <a:buChar char="•"/>
            </a:pPr>
            <a:r>
              <a:rPr lang="en-US" sz="2400" dirty="0" smtClean="0"/>
              <a:t>Five challenges for collective action</a:t>
            </a:r>
          </a:p>
          <a:p>
            <a:pPr marL="609600" indent="-381000">
              <a:lnSpc>
                <a:spcPct val="100000"/>
              </a:lnSpc>
              <a:buSzPct val="110000"/>
              <a:buFont typeface="Arial" pitchFamily="34" charset="0"/>
              <a:buChar char="•"/>
            </a:pPr>
            <a:r>
              <a:rPr lang="en-US" sz="2400" dirty="0" smtClean="0"/>
              <a:t>Empirical </a:t>
            </a:r>
            <a:r>
              <a:rPr lang="en-US" sz="2400" dirty="0" smtClean="0"/>
              <a:t>evidence </a:t>
            </a:r>
            <a:r>
              <a:rPr lang="en-US" sz="2400" dirty="0" smtClean="0"/>
              <a:t>on beneficial effects of CAL </a:t>
            </a:r>
            <a:r>
              <a:rPr lang="en-US" sz="2400" dirty="0" smtClean="0"/>
              <a:t> </a:t>
            </a:r>
            <a:r>
              <a:rPr lang="en-US" sz="2400" dirty="0" smtClean="0"/>
              <a:t>weak</a:t>
            </a:r>
          </a:p>
          <a:p>
            <a:pPr marL="609600" indent="-381000">
              <a:lnSpc>
                <a:spcPct val="100000"/>
              </a:lnSpc>
              <a:buSzPct val="110000"/>
              <a:buFont typeface="Arial" pitchFamily="34" charset="0"/>
              <a:buChar char="•"/>
            </a:pPr>
            <a:r>
              <a:rPr lang="en-US" sz="2400" dirty="0" smtClean="0"/>
              <a:t>Danger of </a:t>
            </a:r>
            <a:r>
              <a:rPr lang="en-US" sz="2400" dirty="0" smtClean="0"/>
              <a:t>one-size-fits-all </a:t>
            </a:r>
            <a:r>
              <a:rPr lang="en-US" sz="2400" dirty="0" smtClean="0"/>
              <a:t>approach</a:t>
            </a:r>
          </a:p>
          <a:p>
            <a:pPr marL="609600" indent="-381000">
              <a:lnSpc>
                <a:spcPct val="100000"/>
              </a:lnSpc>
              <a:buSzPct val="110000"/>
              <a:buFont typeface="Arial" pitchFamily="34" charset="0"/>
              <a:buChar char="•"/>
            </a:pPr>
            <a:r>
              <a:rPr lang="en-US" sz="2400" dirty="0" smtClean="0"/>
              <a:t>Capital account management does not mean less openness – fully open capital account may not be desirable</a:t>
            </a:r>
          </a:p>
          <a:p>
            <a:pPr marL="609600" indent="-381000">
              <a:lnSpc>
                <a:spcPct val="100000"/>
              </a:lnSpc>
              <a:buSzPct val="110000"/>
              <a:buFont typeface="Arial" pitchFamily="34" charset="0"/>
              <a:buChar char="•"/>
            </a:pPr>
            <a:r>
              <a:rPr lang="en-US" sz="2400" dirty="0" smtClean="0"/>
              <a:t>Policies needed to counter externalities associated with cross-border flows </a:t>
            </a:r>
          </a:p>
          <a:p>
            <a:pPr marL="609600" indent="-381000">
              <a:lnSpc>
                <a:spcPct val="100000"/>
              </a:lnSpc>
              <a:buSzPct val="110000"/>
              <a:buFont typeface="Arial" pitchFamily="34" charset="0"/>
              <a:buChar char="•"/>
            </a:pPr>
            <a:r>
              <a:rPr lang="en-US" sz="2400" dirty="0" smtClean="0"/>
              <a:t>Even-handed treatment?</a:t>
            </a:r>
          </a:p>
          <a:p>
            <a:pPr marL="609600" indent="-381000">
              <a:lnSpc>
                <a:spcPct val="100000"/>
              </a:lnSpc>
              <a:buSzPct val="110000"/>
              <a:buFont typeface="Arial" pitchFamily="34" charset="0"/>
              <a:buChar char="•"/>
            </a:pPr>
            <a:r>
              <a:rPr lang="en-US" sz="2400" dirty="0" smtClean="0"/>
              <a:t>Advisory role for the IMF is </a:t>
            </a:r>
            <a:r>
              <a:rPr lang="en-US" sz="2400" dirty="0" smtClean="0"/>
              <a:t>the </a:t>
            </a:r>
            <a:r>
              <a:rPr lang="en-US" sz="2400" dirty="0" smtClean="0"/>
              <a:t>best </a:t>
            </a:r>
            <a:r>
              <a:rPr lang="en-US" sz="2400" dirty="0" smtClean="0"/>
              <a:t>option for now</a:t>
            </a:r>
            <a:endParaRPr lang="en-US" sz="2400" dirty="0" smtClean="0"/>
          </a:p>
          <a:p>
            <a:pPr marL="884238" lvl="1" indent="-381000"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sz="2000" dirty="0" smtClean="0"/>
              <a:t>Analysis of push and pull factors</a:t>
            </a:r>
          </a:p>
          <a:p>
            <a:pPr marL="884238" lvl="1" indent="-381000"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sz="2000" dirty="0" smtClean="0"/>
              <a:t>Cross </a:t>
            </a:r>
            <a:r>
              <a:rPr lang="en-US" sz="2000" dirty="0" err="1" smtClean="0"/>
              <a:t>fertilisation</a:t>
            </a:r>
            <a:r>
              <a:rPr lang="en-US" sz="2000" dirty="0" smtClean="0"/>
              <a:t> of country experiences</a:t>
            </a:r>
          </a:p>
          <a:p>
            <a:pPr marL="884238" lvl="1" indent="-381000"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sz="2000" dirty="0" smtClean="0"/>
              <a:t>Improve mapping </a:t>
            </a:r>
          </a:p>
          <a:p>
            <a:pPr marL="884238" lvl="1" indent="-381000">
              <a:lnSpc>
                <a:spcPct val="100000"/>
              </a:lnSpc>
              <a:spcBef>
                <a:spcPts val="600"/>
              </a:spcBef>
              <a:buSzPct val="100000"/>
            </a:pPr>
            <a:r>
              <a:rPr lang="en-US" sz="2000" dirty="0" smtClean="0"/>
              <a:t>Capital controls legitimate part of policy toolkit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title"/>
          </p:nvPr>
        </p:nvSpPr>
        <p:spPr>
          <a:xfrm>
            <a:off x="1042988" y="188640"/>
            <a:ext cx="8101012" cy="477838"/>
          </a:xfrm>
        </p:spPr>
        <p:txBody>
          <a:bodyPr rtlCol="0">
            <a:noAutofit/>
          </a:bodyPr>
          <a:lstStyle/>
          <a:p>
            <a:pPr marL="638175" indent="-638175">
              <a:defRPr/>
            </a:pPr>
            <a:r>
              <a:rPr lang="en-US" sz="2800" dirty="0" smtClean="0"/>
              <a:t>Managing Capital Flows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0432" y="6305550"/>
            <a:ext cx="610543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12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34082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Issues in Reserve Management</a:t>
            </a:r>
            <a:endParaRPr lang="en-IN" sz="2800" dirty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1644650" y="980728"/>
            <a:ext cx="7499350" cy="685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 smtClean="0"/>
              <a:t>Massive Reserve Accumulation</a:t>
            </a:r>
          </a:p>
          <a:p>
            <a:r>
              <a:rPr lang="en-US" sz="2000" dirty="0" smtClean="0"/>
              <a:t>Reserve Accumulation vis-à-vis Other Metrics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15617" y="2020824"/>
          <a:ext cx="7560838" cy="4738656"/>
        </p:xfrm>
        <a:graphic>
          <a:graphicData uri="http://schemas.openxmlformats.org/drawingml/2006/table">
            <a:tbl>
              <a:tblPr/>
              <a:tblGrid>
                <a:gridCol w="2147431"/>
                <a:gridCol w="118804"/>
                <a:gridCol w="118804"/>
                <a:gridCol w="801490"/>
                <a:gridCol w="1458103"/>
                <a:gridCol w="1458103"/>
                <a:gridCol w="1458103"/>
              </a:tblGrid>
              <a:tr h="193891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Table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: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Reserves in Relation to Selected Metrics</a:t>
                      </a:r>
                      <a:endParaRPr lang="en-IN" sz="12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  <a:tr h="1938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 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1990</a:t>
                      </a:r>
                      <a:endParaRPr lang="en-IN" sz="12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2000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2010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2011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91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Global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  <a:tr h="19389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Months of Imports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4.4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5.2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13.5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13.2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89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Percent of GDP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5.2 @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6.9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17.1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17.0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778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Percent of Gross capital Formation</a:t>
                      </a:r>
                      <a:endParaRPr lang="en-IN" sz="12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23.4 @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30.9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75.2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n.a.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89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Percent of Short-term Debt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n.a.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n.a.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891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Low and Middle Income Countries</a:t>
                      </a:r>
                      <a:endParaRPr lang="en-IN" sz="12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  <a:tr h="19389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Months of Imports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5.6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6.2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16.3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15.7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89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Percent of GDP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6.6 @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11.3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28.7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26.9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778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Percent of Gross capital Formation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25.7 @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47.1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89.1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82.0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89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Percent of Short-term Debt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107.5 @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229.5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556.5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n.a.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976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2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2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2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2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2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891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High Income Countries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  <a:tr h="19389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Months of Imports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4.2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4.8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10.2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10.6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89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Percent of GDP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5.0 @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5.9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11.6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12.0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778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Percent of Gross capital Formation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22.9 @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26.9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62.8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89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Percent of Short-term Debt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n.a.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n.a.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n.a.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n.a.</a:t>
                      </a:r>
                      <a:endParaRPr lang="en-IN" sz="12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55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Note: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@: Data pertain to 1992;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Mangal"/>
                        </a:rPr>
                        <a:t>             </a:t>
                      </a:r>
                      <a:r>
                        <a:rPr lang="en-US" sz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n.a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. = not available</a:t>
                      </a:r>
                      <a:endParaRPr lang="en-IN" sz="1200" dirty="0" smtClean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  <a:tr h="199760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IN" sz="12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51632" marR="5163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44408" y="6305550"/>
            <a:ext cx="826567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13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1403350" y="620713"/>
            <a:ext cx="7499350" cy="936625"/>
          </a:xfrm>
        </p:spPr>
        <p:txBody>
          <a:bodyPr/>
          <a:lstStyle/>
          <a:p>
            <a:r>
              <a:rPr lang="en-US" sz="2400" smtClean="0"/>
              <a:t>Dominance of US Dollar in International Reserve Currency</a:t>
            </a:r>
            <a:endParaRPr lang="en-IN" sz="2400" smtClean="0"/>
          </a:p>
        </p:txBody>
      </p:sp>
      <p:graphicFrame>
        <p:nvGraphicFramePr>
          <p:cNvPr id="5" name="Chart 4"/>
          <p:cNvGraphicFramePr/>
          <p:nvPr/>
        </p:nvGraphicFramePr>
        <p:xfrm>
          <a:off x="1965960" y="2055484"/>
          <a:ext cx="6782504" cy="4109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44408" y="6305550"/>
            <a:ext cx="826567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14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274638"/>
            <a:ext cx="8101012" cy="1143000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Demand for Reserve Assets </a:t>
            </a:r>
            <a:r>
              <a:rPr lang="en-US" sz="3200" dirty="0" smtClean="0"/>
              <a:t>continues </a:t>
            </a:r>
            <a:r>
              <a:rPr lang="en-US" sz="3200" dirty="0" smtClean="0"/>
              <a:t>to rise…</a:t>
            </a:r>
            <a:endParaRPr lang="en-IN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87624" y="1268764"/>
          <a:ext cx="7560841" cy="4456879"/>
        </p:xfrm>
        <a:graphic>
          <a:graphicData uri="http://schemas.openxmlformats.org/drawingml/2006/table">
            <a:tbl>
              <a:tblPr/>
              <a:tblGrid>
                <a:gridCol w="1758206"/>
                <a:gridCol w="941765"/>
                <a:gridCol w="303171"/>
                <a:gridCol w="1502032"/>
                <a:gridCol w="1502032"/>
                <a:gridCol w="1553635"/>
              </a:tblGrid>
              <a:tr h="343286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Times New Roman"/>
                          <a:cs typeface="Mangal"/>
                        </a:rPr>
                        <a:t>Net 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  <a:cs typeface="Mangal"/>
                        </a:rPr>
                        <a:t>Foreign Assets: Requirements of Major EMEs </a:t>
                      </a:r>
                      <a:endParaRPr lang="en-IN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US $ billion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 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2011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 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2017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Country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Actual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 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Scenario A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Scenario B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Scenario C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Brazil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349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883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591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470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Hong Kong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Mangal"/>
                        </a:rPr>
                        <a:t>280</a:t>
                      </a:r>
                      <a:endParaRPr lang="en-IN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479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329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305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China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3776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9510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6483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5129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India</a:t>
                      </a:r>
                      <a:endParaRPr lang="en-IN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286</a:t>
                      </a:r>
                      <a:endParaRPr lang="en-IN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665</a:t>
                      </a:r>
                      <a:endParaRPr lang="en-IN" sz="1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460</a:t>
                      </a:r>
                      <a:endParaRPr lang="en-IN" sz="18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Mangal"/>
                        </a:rPr>
                        <a:t>373</a:t>
                      </a:r>
                      <a:endParaRPr lang="en-IN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Korea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Mangal"/>
                        </a:rPr>
                        <a:t>309</a:t>
                      </a:r>
                      <a:endParaRPr lang="en-IN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 dirty="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Mangal"/>
                        </a:rPr>
                        <a:t>500</a:t>
                      </a:r>
                      <a:endParaRPr lang="en-IN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Mangal"/>
                        </a:rPr>
                        <a:t>330</a:t>
                      </a:r>
                      <a:endParaRPr lang="en-IN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Mangal"/>
                        </a:rPr>
                        <a:t>319</a:t>
                      </a:r>
                      <a:endParaRPr lang="en-IN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Russia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491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1456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Mangal"/>
                        </a:rPr>
                        <a:t>755</a:t>
                      </a:r>
                      <a:endParaRPr lang="en-IN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Mangal"/>
                        </a:rPr>
                        <a:t>623</a:t>
                      </a:r>
                      <a:endParaRPr lang="en-IN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Saudi Arabia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547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IN" sz="1800"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1393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592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569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Total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6036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 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14886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9540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Times New Roman"/>
                          <a:cs typeface="Mangal"/>
                        </a:rPr>
                        <a:t>7788</a:t>
                      </a:r>
                      <a:endParaRPr lang="en-IN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47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Mangal"/>
                        </a:rPr>
                        <a:t>Source: Authors’ Calculations (see text for methodology) based on IFS, IMF data.</a:t>
                      </a:r>
                      <a:endParaRPr lang="en-IN" sz="12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71600" y="6093296"/>
            <a:ext cx="81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8275" lvl="1">
              <a:buClr>
                <a:schemeClr val="accent1"/>
              </a:buClr>
              <a:buSzPct val="80000"/>
              <a:buFont typeface="Wingdings 2" pitchFamily="18" charset="2"/>
              <a:buChar char=""/>
            </a:pPr>
            <a:r>
              <a:rPr lang="en-US" b="1" dirty="0"/>
              <a:t> </a:t>
            </a:r>
            <a:r>
              <a:rPr lang="en-US" b="1" dirty="0" smtClean="0"/>
              <a:t> </a:t>
            </a:r>
            <a:r>
              <a:rPr lang="en-US" b="1" dirty="0" smtClean="0"/>
              <a:t>Demand likely to outstrip supply </a:t>
            </a:r>
            <a:r>
              <a:rPr lang="en-US" b="1" dirty="0" smtClean="0"/>
              <a:t>of reserve currencies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15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778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Underlying Risks</a:t>
            </a:r>
            <a:endParaRPr lang="en-IN" dirty="0"/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Threats to IMS Stability</a:t>
            </a:r>
          </a:p>
          <a:p>
            <a:pPr lvl="1"/>
            <a:r>
              <a:rPr lang="en-US" dirty="0" smtClean="0"/>
              <a:t>US debt sustainability and </a:t>
            </a:r>
            <a:r>
              <a:rPr lang="en-US" dirty="0" err="1" smtClean="0"/>
              <a:t>Triffin</a:t>
            </a:r>
            <a:r>
              <a:rPr lang="en-US" dirty="0" smtClean="0"/>
              <a:t> dilemma</a:t>
            </a:r>
          </a:p>
          <a:p>
            <a:pPr lvl="1"/>
            <a:r>
              <a:rPr lang="en-US" dirty="0" err="1" smtClean="0"/>
              <a:t>Underpricing</a:t>
            </a:r>
            <a:r>
              <a:rPr lang="en-US" dirty="0" smtClean="0"/>
              <a:t> all Risks</a:t>
            </a:r>
          </a:p>
          <a:p>
            <a:pPr lvl="1"/>
            <a:r>
              <a:rPr lang="en-US" dirty="0" smtClean="0"/>
              <a:t>Risks from policies towards domestic orientation in the US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Ability of US Dollar </a:t>
            </a:r>
            <a:r>
              <a:rPr lang="en-US" dirty="0" smtClean="0"/>
              <a:t>to meet </a:t>
            </a:r>
            <a:r>
              <a:rPr lang="en-US" dirty="0" smtClean="0"/>
              <a:t>future </a:t>
            </a:r>
            <a:r>
              <a:rPr lang="en-US" dirty="0" smtClean="0"/>
              <a:t>reserve currency demand</a:t>
            </a:r>
            <a:r>
              <a:rPr lang="en-US" dirty="0" smtClean="0"/>
              <a:t>?</a:t>
            </a: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16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0"/>
            <a:ext cx="749808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Trends and composition of GDP</a:t>
            </a:r>
            <a:endParaRPr lang="en-US" sz="3200" dirty="0"/>
          </a:p>
        </p:txBody>
      </p:sp>
      <p:graphicFrame>
        <p:nvGraphicFramePr>
          <p:cNvPr id="3" name="Chart 2"/>
          <p:cNvGraphicFramePr/>
          <p:nvPr/>
        </p:nvGraphicFramePr>
        <p:xfrm>
          <a:off x="1115616" y="1268760"/>
          <a:ext cx="7740352" cy="4328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Placeholder 2"/>
          <p:cNvSpPr txBox="1">
            <a:spLocks/>
          </p:cNvSpPr>
          <p:nvPr/>
        </p:nvSpPr>
        <p:spPr>
          <a:xfrm>
            <a:off x="1187624" y="5589240"/>
            <a:ext cx="7776864" cy="10801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96875" lvl="0" indent="-396875" defTabSz="914363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"/>
            </a:pPr>
            <a:r>
              <a:rPr lang="en-IN" sz="2000" dirty="0" smtClean="0"/>
              <a:t>Growth has moderated over last six quarters</a:t>
            </a:r>
          </a:p>
          <a:p>
            <a:pPr marL="854075" lvl="2" indent="-274638" defTabSz="914363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◦"/>
            </a:pPr>
            <a:r>
              <a:rPr lang="en-IN" sz="2000" dirty="0" smtClean="0"/>
              <a:t>Sluggish industry growth</a:t>
            </a:r>
          </a:p>
          <a:p>
            <a:pPr marL="854075" lvl="2" indent="-274638" defTabSz="914363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◦"/>
            </a:pPr>
            <a:r>
              <a:rPr lang="en-IN" sz="2000" dirty="0" smtClean="0"/>
              <a:t>Services  has also shown moderation in last 3 quarters</a:t>
            </a:r>
          </a:p>
          <a:p>
            <a:pPr marL="1311275" lvl="2" indent="-396875" defTabSz="914363">
              <a:lnSpc>
                <a:spcPct val="90000"/>
              </a:lnSpc>
              <a:spcBef>
                <a:spcPct val="20000"/>
              </a:spcBef>
            </a:pPr>
            <a:endParaRPr lang="en-IN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1656E-EBA3-4023-91E1-7DDC7FDE2606}" type="slidenum">
              <a:rPr lang="en-US" sz="2000" smtClean="0"/>
              <a:pPr>
                <a:defRPr/>
              </a:pPr>
              <a:t>17</a:t>
            </a:fld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 txBox="1">
            <a:spLocks/>
          </p:cNvSpPr>
          <p:nvPr/>
        </p:nvSpPr>
        <p:spPr>
          <a:xfrm>
            <a:off x="1115616" y="5000636"/>
            <a:ext cx="7776864" cy="1357322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62500" lnSpcReduction="20000"/>
          </a:bodyPr>
          <a:lstStyle/>
          <a:p>
            <a:pPr marL="396875" lvl="0" indent="-396875" defTabSz="914363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"/>
            </a:pPr>
            <a:r>
              <a:rPr lang="en-IN" sz="3200" dirty="0"/>
              <a:t>February 2010 to November 2011 – Highly elevated inflation</a:t>
            </a:r>
          </a:p>
          <a:p>
            <a:pPr marL="685800" lvl="2" indent="-168275" defTabSz="914363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</a:pPr>
            <a:r>
              <a:rPr lang="en-IN" sz="2900" dirty="0" smtClean="0"/>
              <a:t>Average Inflation 9.6 per cent</a:t>
            </a:r>
          </a:p>
          <a:p>
            <a:pPr marL="685800" lvl="2" indent="-168275" defTabSz="914363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</a:pPr>
            <a:endParaRPr lang="en-IN" sz="2900" dirty="0" smtClean="0"/>
          </a:p>
          <a:p>
            <a:pPr marL="396875" indent="-396875" defTabSz="914363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"/>
            </a:pPr>
            <a:r>
              <a:rPr lang="en-IN" sz="3200" dirty="0"/>
              <a:t>February 2012 to October 2012 -   Sticky Inflation</a:t>
            </a:r>
          </a:p>
          <a:p>
            <a:pPr marL="685800" lvl="2" indent="-168275" defTabSz="914363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</a:pPr>
            <a:r>
              <a:rPr lang="en-IN" sz="2900" dirty="0"/>
              <a:t>Average Inflation around 7.6 per cent</a:t>
            </a:r>
          </a:p>
          <a:p>
            <a:pPr marL="1311275" lvl="2" indent="-396875" defTabSz="914363">
              <a:lnSpc>
                <a:spcPct val="90000"/>
              </a:lnSpc>
              <a:spcBef>
                <a:spcPct val="20000"/>
              </a:spcBef>
            </a:pPr>
            <a:endParaRPr lang="en-IN" sz="3200" dirty="0" smtClean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noFill/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 smtClean="0"/>
              <a:t>  Inflation Persistence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1115616" y="1052736"/>
          <a:ext cx="7704856" cy="3805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1656E-EBA3-4023-91E1-7DDC7FDE2606}" type="slidenum">
              <a:rPr lang="en-US" sz="2000" smtClean="0"/>
              <a:pPr>
                <a:defRPr/>
              </a:pPr>
              <a:t>18</a:t>
            </a:fld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7089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/>
              <a:t>Movement of Indian rupee vis-à-vis US dollar</a:t>
            </a:r>
            <a:endParaRPr lang="en-US" sz="3200" dirty="0"/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1435100" y="5589588"/>
            <a:ext cx="7499350" cy="658812"/>
          </a:xfrm>
        </p:spPr>
        <p:txBody>
          <a:bodyPr/>
          <a:lstStyle/>
          <a:p>
            <a:r>
              <a:rPr lang="en-US" dirty="0" smtClean="0"/>
              <a:t>Market-determined-movements two ways</a:t>
            </a:r>
            <a:endParaRPr lang="en-US" dirty="0" smtClean="0"/>
          </a:p>
        </p:txBody>
      </p:sp>
      <p:graphicFrame>
        <p:nvGraphicFramePr>
          <p:cNvPr id="4" name="Chart 3"/>
          <p:cNvGraphicFramePr/>
          <p:nvPr/>
        </p:nvGraphicFramePr>
        <p:xfrm>
          <a:off x="1259632" y="1628800"/>
          <a:ext cx="7632847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5651500" y="1557338"/>
            <a:ext cx="0" cy="295116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19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939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IN" dirty="0" smtClean="0">
                <a:solidFill>
                  <a:schemeClr val="tx2">
                    <a:satMod val="130000"/>
                  </a:schemeClr>
                </a:solidFill>
              </a:rPr>
              <a:t>Presentation Outline</a:t>
            </a:r>
            <a:endParaRPr lang="en-GB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99" y="1214438"/>
            <a:ext cx="7962851" cy="5429250"/>
          </a:xfrm>
        </p:spPr>
        <p:txBody>
          <a:bodyPr>
            <a:normAutofit fontScale="85000" lnSpcReduction="20000"/>
          </a:bodyPr>
          <a:lstStyle/>
          <a:p>
            <a:pPr marL="365760" indent="-28346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IMS – Performance Evaluation</a:t>
            </a:r>
            <a:endParaRPr lang="en-GB" dirty="0" smtClean="0"/>
          </a:p>
          <a:p>
            <a:pPr marL="365760" indent="-28346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IMS Early Warning: </a:t>
            </a:r>
            <a:r>
              <a:rPr lang="en-US" dirty="0" smtClean="0"/>
              <a:t>Review </a:t>
            </a:r>
            <a:r>
              <a:rPr lang="en-US" dirty="0" smtClean="0"/>
              <a:t>and Reform</a:t>
            </a:r>
            <a:endParaRPr lang="en-GB" dirty="0" smtClean="0"/>
          </a:p>
          <a:p>
            <a:pPr marL="365760" indent="-28346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Managing Capital Flows: Country-centric or Multilateral </a:t>
            </a:r>
            <a:endParaRPr lang="en-GB" dirty="0" smtClean="0"/>
          </a:p>
          <a:p>
            <a:pPr marL="365760" indent="-28346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3300" dirty="0" smtClean="0"/>
              <a:t>Issues in reserve management</a:t>
            </a:r>
            <a:endParaRPr lang="en-GB" sz="3300" dirty="0" smtClean="0"/>
          </a:p>
          <a:p>
            <a:pPr marL="886968" lvl="2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Wingdings 2"/>
              <a:buChar char=""/>
              <a:defRPr/>
            </a:pPr>
            <a:r>
              <a:rPr lang="en-US" dirty="0" smtClean="0"/>
              <a:t>Stylized facts</a:t>
            </a:r>
          </a:p>
          <a:p>
            <a:pPr marL="886968" lvl="2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0000"/>
              <a:buFont typeface="Wingdings 2"/>
              <a:buChar char=""/>
              <a:defRPr/>
            </a:pPr>
            <a:r>
              <a:rPr lang="en-US" dirty="0" smtClean="0"/>
              <a:t>Dominant Reserve Currency – Risks to IMS; Demand-Supply Dynamics </a:t>
            </a:r>
            <a:endParaRPr lang="en-GB" dirty="0" smtClean="0"/>
          </a:p>
          <a:p>
            <a:pPr marL="365760" indent="-28346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Currency Internationalization: </a:t>
            </a:r>
            <a:r>
              <a:rPr lang="en-US" dirty="0" smtClean="0"/>
              <a:t>the </a:t>
            </a:r>
            <a:r>
              <a:rPr lang="en-US" dirty="0" smtClean="0"/>
              <a:t>Way Forward?</a:t>
            </a:r>
            <a:endParaRPr lang="en-GB" dirty="0" smtClean="0"/>
          </a:p>
          <a:p>
            <a:pPr marL="886968" lvl="2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"/>
              <a:defRPr/>
            </a:pPr>
            <a:r>
              <a:rPr lang="en-US" dirty="0" smtClean="0"/>
              <a:t>Costs and Benefits </a:t>
            </a:r>
          </a:p>
          <a:p>
            <a:pPr marL="365760" indent="-28346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IMS and Central Banks</a:t>
            </a:r>
            <a:endParaRPr lang="en-GB" dirty="0" smtClean="0"/>
          </a:p>
          <a:p>
            <a:pPr marL="886968" lvl="2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"/>
              <a:defRPr/>
            </a:pPr>
            <a:r>
              <a:rPr lang="en-US" sz="2500" dirty="0" smtClean="0"/>
              <a:t>Central Bank Mandate(s) – Rethink?</a:t>
            </a:r>
          </a:p>
          <a:p>
            <a:pPr marL="886968" lvl="2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500" dirty="0" smtClean="0"/>
              <a:t> </a:t>
            </a:r>
            <a:endParaRPr lang="en-GB" sz="2500" dirty="0" smtClean="0"/>
          </a:p>
          <a:p>
            <a:pPr marL="365760" indent="-283464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GB" dirty="0" smtClean="0"/>
              <a:t>Key Takeaways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2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/>
              <a:t>Financial openness of India increasing</a:t>
            </a:r>
            <a:endParaRPr lang="en-US" sz="3200" dirty="0"/>
          </a:p>
        </p:txBody>
      </p:sp>
      <p:sp>
        <p:nvSpPr>
          <p:cNvPr id="41987" name="TextBox 4"/>
          <p:cNvSpPr txBox="1">
            <a:spLocks noChangeArrowheads="1"/>
          </p:cNvSpPr>
          <p:nvPr/>
        </p:nvSpPr>
        <p:spPr bwMode="auto">
          <a:xfrm>
            <a:off x="1835150" y="6488113"/>
            <a:ext cx="30924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Source: Lane and Milessi-Feretti Database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1115616" y="1556792"/>
          <a:ext cx="777686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20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India’s Currency Invoicing</a:t>
            </a:r>
            <a:endParaRPr lang="en-US" dirty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1042988" y="5445125"/>
            <a:ext cx="7891462" cy="10802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 smtClean="0"/>
              <a:t>US Dollar </a:t>
            </a:r>
            <a:r>
              <a:rPr lang="en-US" sz="2000" dirty="0" smtClean="0"/>
              <a:t>is also </a:t>
            </a:r>
            <a:r>
              <a:rPr lang="en-US" sz="2000" dirty="0" smtClean="0"/>
              <a:t>the major currency for invoicing software exports  </a:t>
            </a:r>
            <a:r>
              <a:rPr lang="en-US" sz="2000" dirty="0" smtClean="0"/>
              <a:t>with </a:t>
            </a:r>
            <a:r>
              <a:rPr lang="en-US" sz="2000" dirty="0" smtClean="0"/>
              <a:t>76% </a:t>
            </a:r>
            <a:r>
              <a:rPr lang="en-US" sz="2000" dirty="0" smtClean="0"/>
              <a:t>share, </a:t>
            </a:r>
            <a:r>
              <a:rPr lang="en-US" sz="2000" dirty="0" smtClean="0"/>
              <a:t>followed by Pound Sterling (10%) and Euro (7%) in 2009-10.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42988" y="1412875"/>
          <a:ext cx="7848876" cy="3672408"/>
        </p:xfrm>
        <a:graphic>
          <a:graphicData uri="http://schemas.openxmlformats.org/drawingml/2006/table">
            <a:tbl>
              <a:tblPr/>
              <a:tblGrid>
                <a:gridCol w="1335708"/>
                <a:gridCol w="814146"/>
                <a:gridCol w="814146"/>
                <a:gridCol w="814146"/>
                <a:gridCol w="814146"/>
                <a:gridCol w="814146"/>
                <a:gridCol w="814146"/>
                <a:gridCol w="814146"/>
                <a:gridCol w="814146"/>
              </a:tblGrid>
              <a:tr h="359629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Currency-wise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Pattern of Invoicing of India’s </a:t>
                      </a:r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Mercandise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Trade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9629">
                <a:tc gridSpan="9"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(Per cent)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962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Currency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1990-91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1999-2000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2005-06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2008-09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96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Export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Import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Export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Import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Export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Import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Export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Import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Pound Sterling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US Dollar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87.0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85.8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87.4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78.2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86.3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Japenese Yen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Euro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Indian Rupee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27.7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Others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21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43608" y="5589240"/>
            <a:ext cx="7747000" cy="994122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  <a:buSzPct val="80000"/>
              <a:buFont typeface="Wingdings 2" pitchFamily="18" charset="2"/>
              <a:buChar char=""/>
              <a:defRPr/>
            </a:pPr>
            <a:r>
              <a:rPr lang="en-US" sz="2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EMEs account for 49% of global GDP in 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2011; India: 5.6 %</a:t>
            </a:r>
            <a:endParaRPr lang="en-US" sz="20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1043608" y="692696"/>
          <a:ext cx="784887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1656E-EBA3-4023-91E1-7DDC7FDE2606}" type="slidenum">
              <a:rPr lang="en-US" sz="2000" smtClean="0"/>
              <a:pPr>
                <a:defRPr/>
              </a:pPr>
              <a:t>22</a:t>
            </a:fld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99350" cy="23705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 smtClean="0"/>
              <a:t>Currency Internationalization</a:t>
            </a:r>
            <a:endParaRPr lang="en-IN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971600" y="764704"/>
            <a:ext cx="7675562" cy="6127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2400" dirty="0" smtClean="0"/>
              <a:t>Growing scope for EME Currency Internationalization…</a:t>
            </a:r>
          </a:p>
          <a:p>
            <a:endParaRPr lang="en-IN" sz="2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79513" y="1268760"/>
          <a:ext cx="8784974" cy="4560963"/>
        </p:xfrm>
        <a:graphic>
          <a:graphicData uri="http://schemas.openxmlformats.org/drawingml/2006/table">
            <a:tbl>
              <a:tblPr/>
              <a:tblGrid>
                <a:gridCol w="1671228"/>
                <a:gridCol w="569100"/>
                <a:gridCol w="818583"/>
                <a:gridCol w="746441"/>
                <a:gridCol w="640236"/>
                <a:gridCol w="569100"/>
                <a:gridCol w="569100"/>
                <a:gridCol w="569100"/>
                <a:gridCol w="711375"/>
                <a:gridCol w="711375"/>
                <a:gridCol w="569100"/>
                <a:gridCol w="640236"/>
              </a:tblGrid>
              <a:tr h="222321">
                <a:tc gridSpan="12">
                  <a:txBody>
                    <a:bodyPr/>
                    <a:lstStyle/>
                    <a:p>
                      <a:pPr marL="0" marR="0" indent="45720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Selected </a:t>
                      </a: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Macro and Financial indicators of Select Currencies with Internationalization Potential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2980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Indicator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Brazil </a:t>
                      </a:r>
                      <a:endParaRPr lang="en-US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China </a:t>
                      </a:r>
                      <a:endParaRPr lang="en-US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Hong Kong </a:t>
                      </a:r>
                      <a:endParaRPr lang="en-US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India 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Indonesia 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Korea 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Mexico 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Russia </a:t>
                      </a:r>
                      <a:endParaRPr lang="en-US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Singapore 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South Africa </a:t>
                      </a:r>
                      <a:endParaRPr lang="en-US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Turkey 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7305" marR="27305" marT="1143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141">
                <a:tc gridSpan="1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Macroeconomic Indicators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31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GDP </a:t>
                      </a: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share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3.6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10.9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2.8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1.3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3.2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1.7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1.7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1.2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1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Economic growth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4.2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9.5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4.4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8.1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6.7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4.2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3.6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4.3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4.4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4.2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4.2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1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Inflation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4.9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2.6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3.4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5.2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4.8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3.3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3.1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7.2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2.5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5.0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5.2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051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Sovereign ratings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BBB-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AA-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AAA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BBB-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BB+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BBB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BBB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AAA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BBB+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BBB-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628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Capital account openness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-1.1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2.5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-1.1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1.1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1.1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2.5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-1.1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1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Total trade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1.3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11.0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2.7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2.3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0.9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3.1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1.8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2.3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2.6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1.0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974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Exchange rate </a:t>
                      </a: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flexibility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Floating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Crawl-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like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Currency board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Floating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Floating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Floating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Floating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Other managed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Other managed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Floating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Floating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141">
                <a:tc gridSpan="1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Financial Indicators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31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Financial </a:t>
                      </a:r>
                      <a:r>
                        <a:rPr lang="en-US" sz="1200" dirty="0" smtClean="0">
                          <a:latin typeface="Times New Roman"/>
                          <a:ea typeface="Calibri"/>
                          <a:cs typeface="Times New Roman"/>
                        </a:rPr>
                        <a:t>depth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1.6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7.2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1.6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1.1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0.3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1.2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0.5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0.5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1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Intl. debt securities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1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FX market turnover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1.2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0.5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0.5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0.7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0.4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1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FX bid-ask spreads 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8.6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1.7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1.2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6.7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11.6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7.2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7.9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6.7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31.2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23.6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09" marR="2760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60432" y="6305550"/>
            <a:ext cx="610543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23</a:t>
            </a:fld>
            <a:endParaRPr lang="en-US" sz="200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350" y="0"/>
            <a:ext cx="7499350" cy="620713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EMEs’ </a:t>
            </a:r>
            <a:r>
              <a:rPr lang="en-US" sz="3200" dirty="0" smtClean="0"/>
              <a:t>share in global trade is rising but…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31640" y="692696"/>
          <a:ext cx="7344816" cy="6007601"/>
        </p:xfrm>
        <a:graphic>
          <a:graphicData uri="http://schemas.openxmlformats.org/drawingml/2006/table">
            <a:tbl>
              <a:tblPr/>
              <a:tblGrid>
                <a:gridCol w="1678477"/>
                <a:gridCol w="1032784"/>
                <a:gridCol w="1033596"/>
                <a:gridCol w="354561"/>
                <a:gridCol w="1014080"/>
                <a:gridCol w="1771183"/>
                <a:gridCol w="236646"/>
                <a:gridCol w="223489"/>
              </a:tblGrid>
              <a:tr h="225096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Exports </a:t>
                      </a: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of Goods, Services and Financial Flows: Share of </a:t>
                      </a:r>
                      <a:r>
                        <a:rPr lang="en-US" sz="13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Top </a:t>
                      </a: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 </a:t>
                      </a:r>
                      <a:r>
                        <a:rPr lang="en-US" sz="13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Countries(%)</a:t>
                      </a:r>
                      <a:endParaRPr lang="en-US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58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Country</a:t>
                      </a:r>
                      <a:endParaRPr lang="en-US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Exports of goods and services</a:t>
                      </a:r>
                      <a:endParaRPr lang="en-US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Exports of goods and services and financial flows</a:t>
                      </a:r>
                      <a:endParaRPr lang="en-US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2001-2005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2006-2010</a:t>
                      </a:r>
                      <a:endParaRPr lang="en-US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2001-2005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2006-2010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Euro area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24.1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23.6</a:t>
                      </a:r>
                      <a:endParaRPr lang="en-US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25.3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24.6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6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US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16.8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22.4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19.1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China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8.8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10.4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UK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9.1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Japan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8.3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6.9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7.2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Canada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3.8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3.3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Korea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3.4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Singapore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2.9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2.3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2.6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Russia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2.3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3.2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1.9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2.8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Switzerland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2.8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2.4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2.8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Mexico 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India</a:t>
                      </a:r>
                      <a:endParaRPr lang="en-US" sz="13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1.3</a:t>
                      </a:r>
                      <a:endParaRPr lang="en-US" sz="13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2.0</a:t>
                      </a:r>
                      <a:endParaRPr lang="en-US" sz="13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  <a:endParaRPr lang="en-US" sz="13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1.8</a:t>
                      </a:r>
                      <a:endParaRPr lang="en-US" sz="1300" b="1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Sweden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1.9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Saudi Arabia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1.9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Australia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1.7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1.6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1.9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Malaysia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1.6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UAE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n.a.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n.a.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Norway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1.3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Brazil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Thailand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1.3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1.4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1.1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0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en-US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3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0792">
                <a:tc gridSpan="8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Source: </a:t>
                      </a:r>
                      <a:r>
                        <a:rPr lang="en-US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IMF (2011c). </a:t>
                      </a:r>
                      <a:endParaRPr lang="en-US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635" marR="4663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16416" y="6305550"/>
            <a:ext cx="754559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24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834" cy="7778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>…..Share of </a:t>
            </a:r>
            <a:r>
              <a:rPr lang="en-US" sz="2800" dirty="0" smtClean="0"/>
              <a:t>EME currencies </a:t>
            </a:r>
            <a:r>
              <a:rPr lang="en-US" sz="2800" dirty="0" smtClean="0"/>
              <a:t>in </a:t>
            </a:r>
            <a:r>
              <a:rPr lang="en-US" sz="2800" dirty="0" err="1" smtClean="0"/>
              <a:t>Fx</a:t>
            </a:r>
            <a:r>
              <a:rPr lang="en-US" sz="2800" dirty="0" smtClean="0"/>
              <a:t> turnover </a:t>
            </a:r>
            <a:r>
              <a:rPr lang="en-US" sz="2800" dirty="0" smtClean="0"/>
              <a:t>still negligible...</a:t>
            </a:r>
            <a:endParaRPr lang="en-US" sz="2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259632" y="1263815"/>
          <a:ext cx="7488835" cy="5594185"/>
        </p:xfrm>
        <a:graphic>
          <a:graphicData uri="http://schemas.openxmlformats.org/drawingml/2006/table">
            <a:tbl>
              <a:tblPr/>
              <a:tblGrid>
                <a:gridCol w="2534987"/>
                <a:gridCol w="1238462"/>
                <a:gridCol w="1238462"/>
                <a:gridCol w="1238462"/>
                <a:gridCol w="1238462"/>
              </a:tblGrid>
              <a:tr h="72004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Global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Foreign Exchange Market Average Daily Turnover: Currency-wise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(Per cent)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7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Currency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Share in Global Turnover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2007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2010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US dollar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44.9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44.9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42.4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Euro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18.7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Japanese yen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11.8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10.4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11.8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Pound sterling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6.4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Australian dollar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3.8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Swiss franc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Canadian dollar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2.6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Hong Kong dollar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0.9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3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Swedish krona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New Zealand dollar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0.3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0.3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0.8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Korean won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0.6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0.8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Singapore dollar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0.7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Indian rupee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0.1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0.2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0.1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0.5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Russain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rouble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0.3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Chinese renminbi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South African rand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Brazilian real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0.2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0.3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7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Others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5.9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5.9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5.9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39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Memo: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1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Global turnover </a:t>
                      </a:r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all currencies, US$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bn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1239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1934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3324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3981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2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Source: BIS</a:t>
                      </a: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1873" marR="1873" marT="18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48464" y="6525344"/>
            <a:ext cx="395536" cy="332656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1600" smtClean="0"/>
              <a:pPr>
                <a:defRPr/>
              </a:pPr>
              <a:t>25</a:t>
            </a:fld>
            <a:endParaRPr lang="en-US" sz="16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 smtClean="0"/>
              <a:t>…US </a:t>
            </a:r>
            <a:r>
              <a:rPr lang="en-US" sz="3200" dirty="0" smtClean="0"/>
              <a:t>Dollar and Euro continue to dominate in Global </a:t>
            </a:r>
            <a:r>
              <a:rPr lang="en-US" sz="3200" dirty="0" err="1" smtClean="0"/>
              <a:t>Fx</a:t>
            </a:r>
            <a:r>
              <a:rPr lang="en-US" sz="3200" dirty="0" smtClean="0"/>
              <a:t> </a:t>
            </a:r>
            <a:r>
              <a:rPr lang="en-US" sz="3200" dirty="0" smtClean="0"/>
              <a:t>Derivatives </a:t>
            </a:r>
            <a:r>
              <a:rPr lang="en-US" sz="3200" dirty="0" smtClean="0"/>
              <a:t>Market…</a:t>
            </a:r>
            <a:endParaRPr lang="en-US" sz="3200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1475656" y="1412776"/>
          <a:ext cx="7200800" cy="5085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26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…Rising presence of some EMEs..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60513" y="1916113"/>
          <a:ext cx="7115943" cy="3744416"/>
        </p:xfrm>
        <a:graphic>
          <a:graphicData uri="http://schemas.openxmlformats.org/drawingml/2006/table">
            <a:tbl>
              <a:tblPr/>
              <a:tblGrid>
                <a:gridCol w="2352054"/>
                <a:gridCol w="270486"/>
                <a:gridCol w="145043"/>
                <a:gridCol w="145043"/>
                <a:gridCol w="145043"/>
                <a:gridCol w="4058274"/>
              </a:tblGrid>
              <a:tr h="288032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International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Bond Issuance in Emerging Market Currencies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032">
                <a:tc gridSpan="6"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(Per cent)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Currency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Share in Total EM Issuance in 2010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032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Hong Kong dollar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18.0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032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Brazilian real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10.9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32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South African rand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10.8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32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Singapore dollar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10.2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32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Chinese renminbi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32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Russian rouble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32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Korean won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32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Indian rupee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0.4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61.1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Source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IMF (2011e).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0432" y="6305550"/>
            <a:ext cx="610543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27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Prerequisites…</a:t>
            </a:r>
            <a:endParaRPr lang="en-IN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Acceptability is key, comprising</a:t>
            </a:r>
          </a:p>
          <a:p>
            <a:pPr lvl="1"/>
            <a:r>
              <a:rPr lang="en-US" dirty="0" smtClean="0"/>
              <a:t>Deep </a:t>
            </a:r>
            <a:r>
              <a:rPr lang="en-US" dirty="0" smtClean="0"/>
              <a:t>and liquid financial and foreign exchange </a:t>
            </a:r>
            <a:r>
              <a:rPr lang="en-US" dirty="0" smtClean="0"/>
              <a:t>markets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Full currency convertibility and an open capital </a:t>
            </a:r>
            <a:r>
              <a:rPr lang="en-US" dirty="0" smtClean="0"/>
              <a:t>account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Wide use in international transactions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Macroeconomic and Political stability</a:t>
            </a:r>
          </a:p>
          <a:p>
            <a:pPr>
              <a:buFont typeface="Wingdings 2" pitchFamily="18" charset="2"/>
              <a:buNone/>
            </a:pPr>
            <a:endParaRPr lang="en-I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28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013" y="274638"/>
            <a:ext cx="8027987" cy="1143000"/>
          </a:xfrm>
        </p:spPr>
        <p:txBody>
          <a:bodyPr/>
          <a:lstStyle/>
          <a:p>
            <a:pPr>
              <a:defRPr/>
            </a:pPr>
            <a:r>
              <a:rPr lang="en-US" sz="3000" dirty="0" smtClean="0"/>
              <a:t>Cost and Benefits of Currency Internationalization</a:t>
            </a:r>
            <a:endParaRPr lang="en-US" sz="3000" dirty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1115616" y="1447800"/>
            <a:ext cx="7818834" cy="4800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Reduces </a:t>
            </a:r>
            <a:r>
              <a:rPr lang="en-US" sz="2400" dirty="0" smtClean="0"/>
              <a:t>transaction costs</a:t>
            </a:r>
          </a:p>
          <a:p>
            <a:r>
              <a:rPr lang="en-US" sz="2400" dirty="0" smtClean="0"/>
              <a:t>Reduces </a:t>
            </a:r>
            <a:r>
              <a:rPr lang="en-US" sz="2400" dirty="0" smtClean="0"/>
              <a:t>exchange rate risks</a:t>
            </a:r>
          </a:p>
          <a:p>
            <a:pPr>
              <a:spcAft>
                <a:spcPts val="1800"/>
              </a:spcAft>
            </a:pPr>
            <a:r>
              <a:rPr lang="en-US" sz="2400" dirty="0" smtClean="0"/>
              <a:t>Access to international </a:t>
            </a:r>
            <a:r>
              <a:rPr lang="en-US" sz="2400" dirty="0" smtClean="0"/>
              <a:t>debt </a:t>
            </a:r>
            <a:r>
              <a:rPr lang="en-US" sz="2400" dirty="0" smtClean="0"/>
              <a:t>securities markets –domestic deepening</a:t>
            </a:r>
            <a:endParaRPr lang="en-US" sz="2400" dirty="0" smtClean="0"/>
          </a:p>
          <a:p>
            <a:r>
              <a:rPr lang="en-US" sz="2400" dirty="0" smtClean="0"/>
              <a:t>Complicates </a:t>
            </a:r>
            <a:r>
              <a:rPr lang="en-US" sz="2400" dirty="0" smtClean="0"/>
              <a:t>monetary management</a:t>
            </a:r>
          </a:p>
          <a:p>
            <a:r>
              <a:rPr lang="en-US" sz="2400" dirty="0" smtClean="0"/>
              <a:t>Can hurt </a:t>
            </a:r>
            <a:r>
              <a:rPr lang="en-US" sz="2400" dirty="0" smtClean="0"/>
              <a:t>export competitiveness</a:t>
            </a:r>
          </a:p>
          <a:p>
            <a:r>
              <a:rPr lang="en-US" sz="2400" dirty="0" smtClean="0"/>
              <a:t>Could make exchange rate more volatile</a:t>
            </a:r>
          </a:p>
          <a:p>
            <a:r>
              <a:rPr lang="en-US" sz="2400" dirty="0" smtClean="0"/>
              <a:t>Exorbitant privilege or exorbitant risk</a:t>
            </a:r>
          </a:p>
          <a:p>
            <a:r>
              <a:rPr lang="en-US" sz="2400" dirty="0" smtClean="0"/>
              <a:t>Systematic consequences</a:t>
            </a:r>
          </a:p>
          <a:p>
            <a:pPr marL="122238" indent="-39688"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Rush into currency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internationalisation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– repent at length</a:t>
            </a:r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29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283326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IN" sz="3600" dirty="0" smtClean="0">
                <a:solidFill>
                  <a:schemeClr val="tx2">
                    <a:satMod val="130000"/>
                  </a:schemeClr>
                </a:solidFill>
              </a:rPr>
              <a:t>What is the IMS? </a:t>
            </a:r>
            <a:endParaRPr lang="en-US" sz="36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3" name="Rectangle 2"/>
          <p:cNvSpPr>
            <a:spLocks noGrp="1"/>
          </p:cNvSpPr>
          <p:nvPr>
            <p:ph idx="1"/>
          </p:nvPr>
        </p:nvSpPr>
        <p:spPr>
          <a:xfrm>
            <a:off x="1071563" y="1357313"/>
            <a:ext cx="7862887" cy="4891087"/>
          </a:xfrm>
        </p:spPr>
        <p:txBody>
          <a:bodyPr/>
          <a:lstStyle/>
          <a:p>
            <a:pPr eaLnBrk="1" hangingPunct="1"/>
            <a:r>
              <a:rPr lang="en-IN" dirty="0" smtClean="0"/>
              <a:t>Set of official arrangements comprising:</a:t>
            </a:r>
          </a:p>
          <a:p>
            <a:pPr lvl="1" eaLnBrk="1" hangingPunct="1"/>
            <a:r>
              <a:rPr lang="en-IN" dirty="0" smtClean="0"/>
              <a:t>exchange arrangements and exchange rates</a:t>
            </a:r>
          </a:p>
          <a:p>
            <a:pPr lvl="1" eaLnBrk="1" hangingPunct="1"/>
            <a:r>
              <a:rPr lang="en-IN" dirty="0" smtClean="0"/>
              <a:t>international payments and transfers relating</a:t>
            </a:r>
          </a:p>
          <a:p>
            <a:pPr lvl="1" eaLnBrk="1" hangingPunct="1"/>
            <a:r>
              <a:rPr lang="en-IN" dirty="0" smtClean="0"/>
              <a:t>international capital movements; and </a:t>
            </a:r>
          </a:p>
          <a:p>
            <a:pPr lvl="1" eaLnBrk="1" hangingPunct="1"/>
            <a:r>
              <a:rPr lang="en-IN" dirty="0" smtClean="0"/>
              <a:t>international reserves</a:t>
            </a:r>
          </a:p>
          <a:p>
            <a:pPr eaLnBrk="1" hangingPunct="1"/>
            <a:r>
              <a:rPr lang="en-IN" dirty="0" smtClean="0"/>
              <a:t>What it is not</a:t>
            </a:r>
          </a:p>
          <a:p>
            <a:pPr eaLnBrk="1" hangingPunct="1"/>
            <a:r>
              <a:rPr lang="en-IN" dirty="0" smtClean="0"/>
              <a:t>Mission creep</a:t>
            </a:r>
          </a:p>
          <a:p>
            <a:pPr eaLnBrk="1" hangingPunct="1"/>
            <a:r>
              <a:rPr lang="en-IN" dirty="0" smtClean="0"/>
              <a:t>Shifting channels of contagion- This time </a:t>
            </a:r>
            <a:r>
              <a:rPr lang="en-IN" dirty="0" smtClean="0"/>
              <a:t>will be </a:t>
            </a:r>
            <a:r>
              <a:rPr lang="en-IN" dirty="0" smtClean="0"/>
              <a:t>different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3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9350" cy="49006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IN" dirty="0" smtClean="0">
                <a:solidFill>
                  <a:schemeClr val="tx2">
                    <a:satMod val="130000"/>
                  </a:schemeClr>
                </a:solidFill>
              </a:rPr>
              <a:t>Key Takeaways</a:t>
            </a:r>
            <a:endParaRPr lang="en-GB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899592" y="836712"/>
            <a:ext cx="8075414" cy="5832648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Enlightened IMS Governance is key</a:t>
            </a:r>
          </a:p>
          <a:p>
            <a:pPr lvl="1"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More representative legitimate and effective IMF</a:t>
            </a:r>
          </a:p>
          <a:p>
            <a:pPr lvl="1"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Regional arrangement and national reserves integral part of global safety net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Domestic stability, external stability and global stability – new impossible trinity</a:t>
            </a:r>
          </a:p>
          <a:p>
            <a:pPr lvl="1"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Dealing with </a:t>
            </a:r>
            <a:r>
              <a:rPr lang="en-GB" dirty="0" err="1" smtClean="0"/>
              <a:t>spillovers</a:t>
            </a:r>
            <a:r>
              <a:rPr lang="en-GB" dirty="0" smtClean="0"/>
              <a:t> critical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Managing Capital Flows – One size fits all or customised to country context?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Central banks mandate in reformed IMS – financial stability; self FSAP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Future demand-supply mismatches in reserve currencies –recipe for future shocks?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Currency internationalisation</a:t>
            </a:r>
          </a:p>
          <a:p>
            <a:pPr lvl="1"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EMEs in a still nascent continuum</a:t>
            </a:r>
          </a:p>
          <a:p>
            <a:pPr lvl="1"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Managed internationalisation is flawed and dangerous</a:t>
            </a:r>
          </a:p>
          <a:p>
            <a:pPr lvl="1" eaLnBrk="1" hangingPunct="1">
              <a:lnSpc>
                <a:spcPct val="120000"/>
              </a:lnSpc>
              <a:spcBef>
                <a:spcPts val="0"/>
              </a:spcBef>
            </a:pPr>
            <a:r>
              <a:rPr lang="en-GB" dirty="0" smtClean="0"/>
              <a:t>Economic size, financial depth, openness, credibility, usability,  - set a high bar</a:t>
            </a:r>
          </a:p>
          <a:p>
            <a:pPr indent="-14288" eaLnBrk="1" hangingPunct="1">
              <a:lnSpc>
                <a:spcPct val="120000"/>
              </a:lnSpc>
              <a:spcBef>
                <a:spcPts val="0"/>
              </a:spcBef>
              <a:buNone/>
            </a:pPr>
            <a:endParaRPr lang="en-GB" dirty="0" smtClean="0"/>
          </a:p>
          <a:p>
            <a:pPr indent="-14288" eaLnBrk="1" hangingPunct="1">
              <a:lnSpc>
                <a:spcPct val="120000"/>
              </a:lnSpc>
              <a:spcBef>
                <a:spcPts val="0"/>
              </a:spcBef>
              <a:buNone/>
            </a:pPr>
            <a:r>
              <a:rPr lang="en-GB" dirty="0" smtClean="0"/>
              <a:t>Blending fundamentals with country experience will balance desirable with feasible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8424" y="6305550"/>
            <a:ext cx="682551" cy="476250"/>
          </a:xfrm>
        </p:spPr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30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744" y="3429001"/>
            <a:ext cx="6400800" cy="1368152"/>
          </a:xfrm>
        </p:spPr>
        <p:txBody>
          <a:bodyPr>
            <a:normAutofit/>
          </a:bodyPr>
          <a:lstStyle/>
          <a:p>
            <a:r>
              <a:rPr lang="en-US" cap="none" dirty="0" smtClean="0"/>
              <a:t>Thank You!</a:t>
            </a:r>
            <a:endParaRPr lang="en-US" cap="non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460432" y="6305550"/>
            <a:ext cx="610543" cy="476250"/>
          </a:xfrm>
        </p:spPr>
        <p:txBody>
          <a:bodyPr/>
          <a:lstStyle/>
          <a:p>
            <a:pPr>
              <a:defRPr/>
            </a:pPr>
            <a:fld id="{12E46214-7DFC-4032-94E4-7B698341F02F}" type="slidenum">
              <a:rPr lang="en-US" sz="2000" smtClean="0"/>
              <a:pPr>
                <a:defRPr/>
              </a:pPr>
              <a:t>31</a:t>
            </a:fld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071563" y="274638"/>
            <a:ext cx="7862887" cy="777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  <a:t>IMS Performance – Evaluation</a:t>
            </a:r>
            <a:endParaRPr lang="en-US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6387" name="Rectangle 2"/>
          <p:cNvSpPr>
            <a:spLocks noGrp="1"/>
          </p:cNvSpPr>
          <p:nvPr>
            <p:ph idx="1"/>
          </p:nvPr>
        </p:nvSpPr>
        <p:spPr>
          <a:xfrm>
            <a:off x="1043608" y="1340768"/>
            <a:ext cx="7862887" cy="415925"/>
          </a:xfrm>
        </p:spPr>
        <p:txBody>
          <a:bodyPr/>
          <a:lstStyle/>
          <a:p>
            <a:pPr algn="just" eaLnBrk="1" hangingPunct="1"/>
            <a:r>
              <a:rPr lang="en-IN" sz="2400" dirty="0" smtClean="0"/>
              <a:t>Increasing incidence of </a:t>
            </a:r>
            <a:r>
              <a:rPr lang="en-IN" sz="2400" dirty="0" smtClean="0"/>
              <a:t>crises</a:t>
            </a:r>
            <a:endParaRPr lang="en-IN" sz="2400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15616" y="2060848"/>
          <a:ext cx="7786742" cy="3771803"/>
        </p:xfrm>
        <a:graphic>
          <a:graphicData uri="http://schemas.openxmlformats.org/drawingml/2006/table">
            <a:tbl>
              <a:tblPr/>
              <a:tblGrid>
                <a:gridCol w="2956078"/>
                <a:gridCol w="1514088"/>
                <a:gridCol w="1586189"/>
                <a:gridCol w="1730387"/>
              </a:tblGrid>
              <a:tr h="3326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Period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Banking Crisis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Currency Crisis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External Default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6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Gold Standard (1870-1913)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1.3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0.6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0.9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6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Inter-War Period (1925-1939)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2.1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1.7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1.5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00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Times New Roman"/>
                          <a:ea typeface="Calibri"/>
                          <a:cs typeface="Mangal"/>
                        </a:rPr>
                        <a:t>Bretton</a:t>
                      </a: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 Woods (1948-1972)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     a.1948-1958            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     b.1959-1972  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0.1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0.0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0.1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1.7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1.4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1.9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0.7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0.3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1.1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17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Post Bretton Woods (1973-2010)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     a.1973-1989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     b.1990-2010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2.6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 smtClean="0">
                        <a:latin typeface="Times New Roman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Calibri"/>
                          <a:cs typeface="Mangal"/>
                        </a:rPr>
                        <a:t>2.2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3.0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3.7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 smtClean="0">
                        <a:latin typeface="Times New Roman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Calibri"/>
                          <a:cs typeface="Mangal"/>
                        </a:rPr>
                        <a:t>5.4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2.4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1.3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 smtClean="0">
                        <a:latin typeface="Times New Roman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Calibri"/>
                          <a:cs typeface="Mangal"/>
                        </a:rPr>
                        <a:t>1.8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0.8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655">
                <a:tc gridSpan="4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Calibri"/>
                          <a:cs typeface="Mangal"/>
                        </a:rPr>
                        <a:t>Source: Bush, </a:t>
                      </a:r>
                      <a:r>
                        <a:rPr lang="en-US" sz="1800" dirty="0" err="1" smtClean="0">
                          <a:latin typeface="Times New Roman"/>
                          <a:ea typeface="Calibri"/>
                          <a:cs typeface="Mangal"/>
                        </a:rPr>
                        <a:t>Farrant</a:t>
                      </a:r>
                      <a:r>
                        <a:rPr lang="en-US" sz="1800" dirty="0" smtClean="0">
                          <a:latin typeface="Times New Roman"/>
                          <a:ea typeface="Calibri"/>
                          <a:cs typeface="Mangal"/>
                        </a:rPr>
                        <a:t> and Wright (2011) [Table A, p,7].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4</a:t>
            </a:fld>
            <a:endParaRPr lang="en-US" sz="200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071563" y="274638"/>
            <a:ext cx="7862887" cy="5619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  <a:t>IMS Performance Evaluation: </a:t>
            </a:r>
            <a:b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  <a:t>Higher Exchange Rate Volatility </a:t>
            </a:r>
            <a:endParaRPr lang="en-US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43607" y="1556792"/>
          <a:ext cx="7488832" cy="4034395"/>
        </p:xfrm>
        <a:graphic>
          <a:graphicData uri="http://schemas.openxmlformats.org/drawingml/2006/table">
            <a:tbl>
              <a:tblPr/>
              <a:tblGrid>
                <a:gridCol w="1224137"/>
                <a:gridCol w="1296144"/>
                <a:gridCol w="1728192"/>
                <a:gridCol w="1656184"/>
                <a:gridCol w="1584175"/>
              </a:tblGrid>
              <a:tr h="648072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Calibri"/>
                          <a:cs typeface="Mangal"/>
                        </a:rPr>
                        <a:t>Variability </a:t>
                      </a:r>
                      <a:r>
                        <a:rPr lang="en-US" sz="1600" b="1" dirty="0">
                          <a:latin typeface="Times New Roman"/>
                          <a:ea typeface="Calibri"/>
                          <a:cs typeface="Mangal"/>
                        </a:rPr>
                        <a:t>in Major Exchange Rates                                                                                         (coefficient of variation in percent)</a:t>
                      </a:r>
                      <a:endParaRPr lang="en-GB" sz="16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030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Mangal"/>
                        </a:rPr>
                        <a:t>Period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Mangal"/>
                        </a:rPr>
                        <a:t>Yen</a:t>
                      </a:r>
                      <a:r>
                        <a:rPr lang="en-US" sz="1800" b="1" dirty="0" smtClean="0">
                          <a:latin typeface="Times New Roman"/>
                          <a:ea typeface="Calibri"/>
                          <a:cs typeface="Mangal"/>
                        </a:rPr>
                        <a:t>/</a:t>
                      </a: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Calibri"/>
                          <a:cs typeface="Mangal"/>
                        </a:rPr>
                        <a:t>US 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Mangal"/>
                        </a:rPr>
                        <a:t>Dollar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Mangal"/>
                        </a:rPr>
                        <a:t>Pound </a:t>
                      </a:r>
                      <a:r>
                        <a:rPr lang="en-US" sz="1800" b="1" dirty="0" smtClean="0">
                          <a:latin typeface="Times New Roman"/>
                          <a:ea typeface="Calibri"/>
                          <a:cs typeface="Mangal"/>
                        </a:rPr>
                        <a:t>/</a:t>
                      </a: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Calibri"/>
                          <a:cs typeface="Mangal"/>
                        </a:rPr>
                        <a:t>US 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Mangal"/>
                        </a:rPr>
                        <a:t>Dollar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Mangal"/>
                        </a:rPr>
                        <a:t>Swiss </a:t>
                      </a:r>
                      <a:r>
                        <a:rPr lang="en-US" sz="1800" b="1" dirty="0" smtClean="0">
                          <a:latin typeface="Times New Roman"/>
                          <a:ea typeface="Calibri"/>
                          <a:cs typeface="Mangal"/>
                        </a:rPr>
                        <a:t>Franc/ US Dollar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Mangal"/>
                        </a:rPr>
                        <a:t>Euro</a:t>
                      </a:r>
                      <a:r>
                        <a:rPr lang="en-US" sz="1800" b="1" dirty="0" smtClean="0">
                          <a:latin typeface="Times New Roman"/>
                          <a:ea typeface="Calibri"/>
                          <a:cs typeface="Mangal"/>
                        </a:rPr>
                        <a:t>/</a:t>
                      </a: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Calibri"/>
                          <a:cs typeface="Mangal"/>
                        </a:rPr>
                        <a:t>US 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Mangal"/>
                        </a:rPr>
                        <a:t>Dollar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0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1970-79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16.47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13.91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30.62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21.91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0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1980-89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26.05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13.46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18.90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21.69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0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1990-99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13.55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6.91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8.46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15.07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0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2000-09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8.63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14.72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17.90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18.32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0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2000-12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12.96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24.49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27.92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18.18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772">
                <a:tc gridSpan="5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Note: Data for Euro/US Dollar prior to 1999 pertain to Deutsche Mark/US Dollar.</a:t>
                      </a:r>
                      <a:endParaRPr lang="en-GB" sz="11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Mangal"/>
                        </a:rPr>
                        <a:t>Source: International Financial Statistics, IMF.</a:t>
                      </a:r>
                      <a:endParaRPr lang="en-GB" sz="11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55D9FA-CB41-4CB5-8736-630FC6202305}" type="slidenum">
              <a:rPr lang="en-US" sz="2000" smtClean="0"/>
              <a:pPr>
                <a:defRPr/>
              </a:pPr>
              <a:t>5</a:t>
            </a:fld>
            <a:endParaRPr lang="en-US" sz="2000" dirty="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720012" cy="725487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  <a:t>IMS Performance Evaluation:</a:t>
            </a:r>
            <a:b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  <a:t>Exchange and Payment Arrangements</a:t>
            </a:r>
            <a:endParaRPr lang="en-US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116013" y="1052737"/>
            <a:ext cx="7172325" cy="93640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365760" indent="-283464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 2"/>
              <a:buChar char=""/>
              <a:defRPr/>
            </a:pPr>
            <a:r>
              <a:rPr lang="en-IN" sz="2000" dirty="0" smtClean="0"/>
              <a:t>Intermediate Solutions – managed floats; </a:t>
            </a:r>
            <a:r>
              <a:rPr lang="en-IN" sz="2000" dirty="0" smtClean="0"/>
              <a:t>soft pegs</a:t>
            </a:r>
            <a:endParaRPr lang="en-IN" sz="2000" dirty="0" smtClean="0"/>
          </a:p>
          <a:p>
            <a:pPr marL="365760" indent="-283464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IN" sz="2000" dirty="0" smtClean="0"/>
              <a:t>Current restrictions ebbing; capital </a:t>
            </a:r>
            <a:r>
              <a:rPr lang="en-IN" sz="2000" dirty="0" smtClean="0"/>
              <a:t>restrictions well in evidence</a:t>
            </a:r>
            <a:endParaRPr lang="en-IN" sz="20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3528" y="2132856"/>
          <a:ext cx="8496945" cy="4483668"/>
        </p:xfrm>
        <a:graphic>
          <a:graphicData uri="http://schemas.openxmlformats.org/drawingml/2006/table">
            <a:tbl>
              <a:tblPr/>
              <a:tblGrid>
                <a:gridCol w="4408189"/>
                <a:gridCol w="798585"/>
                <a:gridCol w="878444"/>
                <a:gridCol w="798585"/>
                <a:gridCol w="798585"/>
                <a:gridCol w="814557"/>
              </a:tblGrid>
              <a:tr h="297145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Calibri"/>
                          <a:cs typeface="Mangal"/>
                        </a:rPr>
                        <a:t>Exchange Arrangements : Current </a:t>
                      </a:r>
                      <a:r>
                        <a:rPr lang="en-US" sz="1800" b="1" dirty="0">
                          <a:latin typeface="Times New Roman"/>
                          <a:ea typeface="Calibri"/>
                          <a:cs typeface="Mangal"/>
                        </a:rPr>
                        <a:t>and Capital Transactions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7145"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latin typeface="Times New Roman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1970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1980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1990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Mangal"/>
                        </a:rPr>
                        <a:t>2000</a:t>
                      </a:r>
                      <a:endParaRPr lang="en-GB" sz="18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Calibri"/>
                          <a:cs typeface="Mangal"/>
                        </a:rPr>
                        <a:t>2010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No. of Countries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90550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Article VIII Status (no restrictions on </a:t>
                      </a:r>
                      <a:r>
                        <a:rPr lang="en-US" sz="1800" dirty="0" smtClean="0">
                          <a:latin typeface="Times New Roman"/>
                          <a:ea typeface="Calibri"/>
                          <a:cs typeface="Mangal"/>
                        </a:rPr>
                        <a:t>payments/transfers </a:t>
                      </a: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for current international transactions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152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171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4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Article XIV Status (Transitional restrictions)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4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Bilateral Payments Agreements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715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Controls on Payments for Invisible Transactions and Current Transfers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95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715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Repatriation/Surrender Requirements for Exports and/or Invisibles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114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124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714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Controls on Capital Transactions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99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110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123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182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186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835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Total number of countries covered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155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186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190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097">
                <a:tc gridSpan="6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Source: </a:t>
                      </a:r>
                      <a:r>
                        <a:rPr lang="en-US" sz="1800" dirty="0" smtClean="0">
                          <a:latin typeface="Times New Roman"/>
                          <a:ea typeface="Calibri"/>
                          <a:cs typeface="Mangal"/>
                        </a:rPr>
                        <a:t>AREAER </a:t>
                      </a:r>
                      <a:r>
                        <a:rPr lang="en-US" sz="1800" dirty="0">
                          <a:latin typeface="Times New Roman"/>
                          <a:ea typeface="Calibri"/>
                          <a:cs typeface="Mangal"/>
                        </a:rPr>
                        <a:t>(various issues), IMF.</a:t>
                      </a:r>
                      <a:endParaRPr lang="en-GB" sz="1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0D0801-2207-452F-AA34-C11972D1C4A4}" type="slidenum">
              <a:rPr lang="en-US" sz="2000" smtClean="0"/>
              <a:pPr>
                <a:defRPr/>
              </a:pPr>
              <a:t>6</a:t>
            </a:fld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720012" cy="725487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  <a:t>IMS Performance : Evaluation</a:t>
            </a:r>
            <a:b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IN" sz="2800" dirty="0" smtClean="0">
                <a:solidFill>
                  <a:schemeClr val="tx2">
                    <a:satMod val="130000"/>
                  </a:schemeClr>
                </a:solidFill>
              </a:rPr>
              <a:t>High flux in Capital Flows</a:t>
            </a:r>
            <a:endParaRPr lang="en-US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1115616" y="1268760"/>
          <a:ext cx="770485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0D0801-2207-452F-AA34-C11972D1C4A4}" type="slidenum">
              <a:rPr lang="en-US" sz="2000" smtClean="0"/>
              <a:pPr>
                <a:defRPr/>
              </a:pPr>
              <a:t>7</a:t>
            </a:fld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43608" y="188641"/>
            <a:ext cx="7786067" cy="43204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>High Flux for AEs too</a:t>
            </a:r>
            <a:endParaRPr lang="en-US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15616" y="836712"/>
          <a:ext cx="7416825" cy="5583475"/>
        </p:xfrm>
        <a:graphic>
          <a:graphicData uri="http://schemas.openxmlformats.org/drawingml/2006/table">
            <a:tbl>
              <a:tblPr/>
              <a:tblGrid>
                <a:gridCol w="399708"/>
                <a:gridCol w="2480614"/>
                <a:gridCol w="784416"/>
                <a:gridCol w="529245"/>
                <a:gridCol w="529245"/>
                <a:gridCol w="529245"/>
                <a:gridCol w="576617"/>
                <a:gridCol w="529245"/>
                <a:gridCol w="529245"/>
                <a:gridCol w="529245"/>
              </a:tblGrid>
              <a:tr h="384535"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Capital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Inflows and Outflows: Advanced, Emerging and Developing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Economies</a:t>
                      </a: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(US </a:t>
                      </a: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$ billion)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85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6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Total Assets (Outflows) (2+3+4)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2881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4838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6137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7461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10293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3723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International Organizations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AEs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2676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4528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5634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6667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9104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-623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-196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2841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722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EDEs</a:t>
                      </a:r>
                      <a:r>
                        <a:rPr lang="en-US" sz="12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(5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 10)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279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442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796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1093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817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737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Dev. Asia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Central and eastern Europe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-36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CIS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Mid.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East and north Africa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Sub-Saharan Africa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Western Hemisphere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5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40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Total Liabilities (Inflows) (12 to 14)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3458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5299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6703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8160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11231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1061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1102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4555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International Organizations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AEs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3168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4847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5992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7222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9384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3132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784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EDEs</a:t>
                      </a:r>
                      <a:r>
                        <a:rPr lang="en-US" sz="12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(15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 21)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235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423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909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1744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741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1289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Dev.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Asia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Central and eastern Europe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CIS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Mid.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East and north Africa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Sub-Saharan Africa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Western Hemisphere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164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325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00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Net (11-1)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577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566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699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938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889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204">
                <a:tc gridSpan="10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Note: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Both inflows and outflows are exclusive of movements in foreign exchange reserves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09" marR="438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1656E-EBA3-4023-91E1-7DDC7FDE2606}" type="slidenum">
              <a:rPr lang="en-US" sz="2000" smtClean="0"/>
              <a:pPr>
                <a:defRPr/>
              </a:pPr>
              <a:t>8</a:t>
            </a:fld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561975"/>
          </a:xfrm>
        </p:spPr>
        <p:txBody>
          <a:bodyPr>
            <a:normAutofit fontScale="90000"/>
          </a:bodyPr>
          <a:lstStyle/>
          <a:p>
            <a:pPr lvl="2">
              <a:defRPr/>
            </a:pPr>
            <a:r>
              <a:rPr lang="en-US" sz="3200" b="1" dirty="0" smtClean="0"/>
              <a:t>Reserve Accumulation by EMEs and AEs</a:t>
            </a:r>
            <a:endParaRPr lang="en-US" sz="3200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475656" y="836712"/>
          <a:ext cx="633670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4860032" y="3789040"/>
          <a:ext cx="3888432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971600" y="3789040"/>
          <a:ext cx="3521199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1656E-EBA3-4023-91E1-7DDC7FDE2606}" type="slidenum">
              <a:rPr lang="en-US" sz="2000" smtClean="0"/>
              <a:pPr>
                <a:defRPr/>
              </a:pPr>
              <a:t>9</a:t>
            </a:fld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ecommStrat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Solstice">
    <a:maj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휴먼매직체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HY엽서L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Solstice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100000" t="100000" r="100000" b="10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60000"/>
              <a:satMod val="355000"/>
            </a:schemeClr>
          </a:gs>
          <a:gs pos="40000">
            <a:schemeClr val="phClr">
              <a:tint val="85000"/>
              <a:satMod val="320000"/>
            </a:schemeClr>
          </a:gs>
          <a:gs pos="100000">
            <a:schemeClr val="phClr">
              <a:shade val="55000"/>
              <a:satMod val="300000"/>
            </a:schemeClr>
          </a:gs>
        </a:gsLst>
        <a:path path="circle">
          <a:fillToRect l="51000" t="-20000" r="200000" b="120000"/>
        </a:path>
      </a:gradFill>
      <a:blipFill>
        <a:blip xmlns:r="http://schemas.openxmlformats.org/officeDocument/2006/relationships" r:embed="rId1">
          <a:duotone>
            <a:schemeClr val="phClr">
              <a:shade val="9000"/>
              <a:satMod val="300000"/>
            </a:schemeClr>
            <a:schemeClr val="phClr">
              <a:tint val="90000"/>
              <a:satMod val="225000"/>
            </a:schemeClr>
          </a:duotone>
        </a:blip>
        <a:tile tx="0" ty="0" sx="90000" sy="90000" flip="xy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Solstice">
    <a:maj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휴먼매직체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HY엽서L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Solstice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100000" t="100000" r="100000" b="10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60000"/>
              <a:satMod val="355000"/>
            </a:schemeClr>
          </a:gs>
          <a:gs pos="40000">
            <a:schemeClr val="phClr">
              <a:tint val="85000"/>
              <a:satMod val="320000"/>
            </a:schemeClr>
          </a:gs>
          <a:gs pos="100000">
            <a:schemeClr val="phClr">
              <a:shade val="55000"/>
              <a:satMod val="300000"/>
            </a:schemeClr>
          </a:gs>
        </a:gsLst>
        <a:path path="circle">
          <a:fillToRect l="51000" t="-20000" r="200000" b="120000"/>
        </a:path>
      </a:gradFill>
      <a:blipFill>
        <a:blip xmlns:r="http://schemas.openxmlformats.org/officeDocument/2006/relationships" r:embed="rId1">
          <a:duotone>
            <a:schemeClr val="phClr">
              <a:shade val="9000"/>
              <a:satMod val="300000"/>
            </a:schemeClr>
            <a:schemeClr val="phClr">
              <a:tint val="90000"/>
              <a:satMod val="225000"/>
            </a:schemeClr>
          </a:duotone>
        </a:blip>
        <a:tile tx="0" ty="0" sx="90000" sy="90000" flip="xy" algn="tl"/>
      </a:blipFill>
    </a:bgFillStyleLst>
  </a:fmtScheme>
</a:themeOverride>
</file>

<file path=ppt/theme/themeOverride3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Solstice">
    <a:maj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휴먼매직체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HY엽서L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Solstice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100000" t="100000" r="100000" b="10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60000"/>
              <a:satMod val="355000"/>
            </a:schemeClr>
          </a:gs>
          <a:gs pos="40000">
            <a:schemeClr val="phClr">
              <a:tint val="85000"/>
              <a:satMod val="320000"/>
            </a:schemeClr>
          </a:gs>
          <a:gs pos="100000">
            <a:schemeClr val="phClr">
              <a:shade val="55000"/>
              <a:satMod val="300000"/>
            </a:schemeClr>
          </a:gs>
        </a:gsLst>
        <a:path path="circle">
          <a:fillToRect l="51000" t="-20000" r="200000" b="120000"/>
        </a:path>
      </a:gradFill>
      <a:blipFill>
        <a:blip xmlns:r="http://schemas.openxmlformats.org/officeDocument/2006/relationships" r:embed="rId1">
          <a:duotone>
            <a:schemeClr val="phClr">
              <a:shade val="9000"/>
              <a:satMod val="300000"/>
            </a:schemeClr>
            <a:schemeClr val="phClr">
              <a:tint val="90000"/>
              <a:satMod val="225000"/>
            </a:schemeClr>
          </a:duotone>
        </a:blip>
        <a:tile tx="0" ty="0" sx="90000" sy="90000" flip="xy" algn="tl"/>
      </a:blipFill>
    </a:bgFillStyleLst>
  </a:fmtScheme>
</a:themeOverride>
</file>

<file path=ppt/theme/themeOverride4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Solstice">
    <a:maj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휴먼매직체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HY엽서L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Solstice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100000" t="100000" r="100000" b="10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60000"/>
              <a:satMod val="355000"/>
            </a:schemeClr>
          </a:gs>
          <a:gs pos="40000">
            <a:schemeClr val="phClr">
              <a:tint val="85000"/>
              <a:satMod val="320000"/>
            </a:schemeClr>
          </a:gs>
          <a:gs pos="100000">
            <a:schemeClr val="phClr">
              <a:shade val="55000"/>
              <a:satMod val="300000"/>
            </a:schemeClr>
          </a:gs>
        </a:gsLst>
        <a:path path="circle">
          <a:fillToRect l="51000" t="-20000" r="200000" b="120000"/>
        </a:path>
      </a:gradFill>
      <a:blipFill>
        <a:blip xmlns:r="http://schemas.openxmlformats.org/officeDocument/2006/relationships" r:embed="rId1">
          <a:duotone>
            <a:schemeClr val="phClr">
              <a:shade val="9000"/>
              <a:satMod val="300000"/>
            </a:schemeClr>
            <a:schemeClr val="phClr">
              <a:tint val="90000"/>
              <a:satMod val="225000"/>
            </a:schemeClr>
          </a:duotone>
        </a:blip>
        <a:tile tx="0" ty="0" sx="90000" sy="90000" flip="xy" algn="tl"/>
      </a:blipFill>
    </a:bgFillStyleLst>
  </a:fmtScheme>
</a:themeOverride>
</file>

<file path=ppt/theme/themeOverride5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Solstice">
    <a:maj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휴먼매직체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HY엽서L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Solstice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100000" t="100000" r="100000" b="10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60000"/>
              <a:satMod val="355000"/>
            </a:schemeClr>
          </a:gs>
          <a:gs pos="40000">
            <a:schemeClr val="phClr">
              <a:tint val="85000"/>
              <a:satMod val="320000"/>
            </a:schemeClr>
          </a:gs>
          <a:gs pos="100000">
            <a:schemeClr val="phClr">
              <a:shade val="55000"/>
              <a:satMod val="300000"/>
            </a:schemeClr>
          </a:gs>
        </a:gsLst>
        <a:path path="circle">
          <a:fillToRect l="51000" t="-20000" r="200000" b="120000"/>
        </a:path>
      </a:gradFill>
      <a:blipFill>
        <a:blip xmlns:r="http://schemas.openxmlformats.org/officeDocument/2006/relationships" r:embed="rId1">
          <a:duotone>
            <a:schemeClr val="phClr">
              <a:shade val="9000"/>
              <a:satMod val="300000"/>
            </a:schemeClr>
            <a:schemeClr val="phClr">
              <a:tint val="90000"/>
              <a:satMod val="225000"/>
            </a:schemeClr>
          </a:duotone>
        </a:blip>
        <a:tile tx="0" ty="0" sx="90000" sy="90000" flip="xy" algn="tl"/>
      </a:blipFill>
    </a:bgFillStyleLst>
  </a:fmtScheme>
</a:themeOverride>
</file>

<file path=ppt/theme/themeOverride6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Solstice">
    <a:maj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휴먼매직체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HY엽서L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Solstice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100000" t="100000" r="100000" b="10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60000"/>
              <a:satMod val="355000"/>
            </a:schemeClr>
          </a:gs>
          <a:gs pos="40000">
            <a:schemeClr val="phClr">
              <a:tint val="85000"/>
              <a:satMod val="320000"/>
            </a:schemeClr>
          </a:gs>
          <a:gs pos="100000">
            <a:schemeClr val="phClr">
              <a:shade val="55000"/>
              <a:satMod val="300000"/>
            </a:schemeClr>
          </a:gs>
        </a:gsLst>
        <a:path path="circle">
          <a:fillToRect l="51000" t="-20000" r="200000" b="120000"/>
        </a:path>
      </a:gradFill>
      <a:blipFill>
        <a:blip xmlns:r="http://schemas.openxmlformats.org/officeDocument/2006/relationships" r:embed="rId1">
          <a:duotone>
            <a:schemeClr val="phClr">
              <a:shade val="9000"/>
              <a:satMod val="300000"/>
            </a:schemeClr>
            <a:schemeClr val="phClr">
              <a:tint val="90000"/>
              <a:satMod val="225000"/>
            </a:schemeClr>
          </a:duotone>
        </a:blip>
        <a:tile tx="0" ty="0" sx="90000" sy="90000" flip="xy" algn="tl"/>
      </a:blipFill>
    </a:bgFillStyleLst>
  </a:fmtScheme>
</a:themeOverride>
</file>

<file path=ppt/theme/themeOverride7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Solstice">
    <a:maj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휴먼매직체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HY엽서L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Solstice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100000" t="100000" r="100000" b="10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60000"/>
              <a:satMod val="355000"/>
            </a:schemeClr>
          </a:gs>
          <a:gs pos="40000">
            <a:schemeClr val="phClr">
              <a:tint val="85000"/>
              <a:satMod val="320000"/>
            </a:schemeClr>
          </a:gs>
          <a:gs pos="100000">
            <a:schemeClr val="phClr">
              <a:shade val="55000"/>
              <a:satMod val="300000"/>
            </a:schemeClr>
          </a:gs>
        </a:gsLst>
        <a:path path="circle">
          <a:fillToRect l="51000" t="-20000" r="200000" b="120000"/>
        </a:path>
      </a:gradFill>
      <a:blipFill>
        <a:blip xmlns:r="http://schemas.openxmlformats.org/officeDocument/2006/relationships" r:embed="rId1">
          <a:duotone>
            <a:schemeClr val="phClr">
              <a:shade val="9000"/>
              <a:satMod val="300000"/>
            </a:schemeClr>
            <a:schemeClr val="phClr">
              <a:tint val="90000"/>
              <a:satMod val="225000"/>
            </a:schemeClr>
          </a:duotone>
        </a:blip>
        <a:tile tx="0" ty="0" sx="90000" sy="90000" flip="xy" algn="tl"/>
      </a:blipFill>
    </a:bgFillStyleLst>
  </a:fmtScheme>
</a:themeOverride>
</file>

<file path=ppt/theme/themeOverride8.xml><?xml version="1.0" encoding="utf-8"?>
<a:themeOverride xmlns:a="http://schemas.openxmlformats.org/drawingml/2006/main">
  <a:clrScheme name="Apex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Solstice">
    <a:maj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휴먼매직체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Gill Sans MT"/>
      <a:ea typeface=""/>
      <a:cs typeface=""/>
      <a:font script="Grek" typeface="Corbel"/>
      <a:font script="Cyrl" typeface="Corbel"/>
      <a:font script="Jpan" typeface="HGｺﾞｼｯｸE"/>
      <a:font script="Hang" typeface="HY엽서L"/>
      <a:font script="Hans" typeface="华文中宋"/>
      <a:font script="Hant" typeface="微軟正黑體"/>
      <a:font script="Arab" typeface="Majalla UI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Solstice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53000"/>
            </a:schemeClr>
          </a:gs>
          <a:gs pos="50000">
            <a:schemeClr val="phClr">
              <a:tint val="42000"/>
              <a:satMod val="255000"/>
            </a:schemeClr>
          </a:gs>
          <a:gs pos="97000">
            <a:schemeClr val="phClr">
              <a:tint val="53000"/>
              <a:satMod val="260000"/>
            </a:schemeClr>
          </a:gs>
          <a:gs pos="100000">
            <a:schemeClr val="phClr">
              <a:tint val="56000"/>
              <a:satMod val="275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tint val="92000"/>
              <a:satMod val="170000"/>
            </a:schemeClr>
          </a:gs>
          <a:gs pos="15000">
            <a:schemeClr val="phClr">
              <a:tint val="92000"/>
              <a:shade val="99000"/>
              <a:satMod val="170000"/>
            </a:schemeClr>
          </a:gs>
          <a:gs pos="62000">
            <a:schemeClr val="phClr">
              <a:tint val="96000"/>
              <a:shade val="80000"/>
              <a:satMod val="170000"/>
            </a:schemeClr>
          </a:gs>
          <a:gs pos="97000">
            <a:schemeClr val="phClr">
              <a:tint val="98000"/>
              <a:shade val="63000"/>
              <a:satMod val="170000"/>
            </a:schemeClr>
          </a:gs>
          <a:gs pos="100000">
            <a:schemeClr val="phClr">
              <a:shade val="62000"/>
              <a:satMod val="170000"/>
            </a:schemeClr>
          </a:gs>
        </a:gsLst>
        <a:path path="circle">
          <a:fillToRect l="100000" t="100000" r="100000" b="10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phClr">
              <a:shade val="80000"/>
            </a:schemeClr>
          </a:contourClr>
        </a:sp3d>
      </a:effectStyle>
      <a:effectStyle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60000"/>
              <a:satMod val="355000"/>
            </a:schemeClr>
          </a:gs>
          <a:gs pos="40000">
            <a:schemeClr val="phClr">
              <a:tint val="85000"/>
              <a:satMod val="320000"/>
            </a:schemeClr>
          </a:gs>
          <a:gs pos="100000">
            <a:schemeClr val="phClr">
              <a:shade val="55000"/>
              <a:satMod val="300000"/>
            </a:schemeClr>
          </a:gs>
        </a:gsLst>
        <a:path path="circle">
          <a:fillToRect l="51000" t="-20000" r="200000" b="120000"/>
        </a:path>
      </a:gradFill>
      <a:blipFill>
        <a:blip xmlns:r="http://schemas.openxmlformats.org/officeDocument/2006/relationships" r:embed="rId1">
          <a:duotone>
            <a:schemeClr val="phClr">
              <a:shade val="9000"/>
              <a:satMod val="300000"/>
            </a:schemeClr>
            <a:schemeClr val="phClr">
              <a:tint val="90000"/>
              <a:satMod val="225000"/>
            </a:schemeClr>
          </a:duotone>
        </a:blip>
        <a:tile tx="0" ty="0" sx="90000" sy="90000" flip="xy" algn="tl"/>
      </a:blip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1DE0C9A-E7EA-4130-A638-8C6570FF0C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RecommStrat</Template>
  <TotalTime>0</TotalTime>
  <Words>2595</Words>
  <Application>Microsoft Office PowerPoint</Application>
  <PresentationFormat>On-screen Show (4:3)</PresentationFormat>
  <Paragraphs>1224</Paragraphs>
  <Slides>31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RecommStrat</vt:lpstr>
      <vt:lpstr>Reforming The Architecture of the International Monetary System: Managing The Impossible Trinity</vt:lpstr>
      <vt:lpstr>Presentation Outline</vt:lpstr>
      <vt:lpstr>What is the IMS? </vt:lpstr>
      <vt:lpstr>IMS Performance – Evaluation</vt:lpstr>
      <vt:lpstr>IMS Performance Evaluation:  Higher Exchange Rate Volatility </vt:lpstr>
      <vt:lpstr>IMS Performance Evaluation: Exchange and Payment Arrangements</vt:lpstr>
      <vt:lpstr>IMS Performance : Evaluation High flux in Capital Flows</vt:lpstr>
      <vt:lpstr>High Flux for AEs too</vt:lpstr>
      <vt:lpstr>Reserve Accumulation by EMEs and AEs</vt:lpstr>
      <vt:lpstr>AEs share in global reserves are coming down</vt:lpstr>
      <vt:lpstr>IMF Surveillance –Review and Reform</vt:lpstr>
      <vt:lpstr>Managing Capital Flows</vt:lpstr>
      <vt:lpstr>Issues in Reserve Management</vt:lpstr>
      <vt:lpstr>Slide 14</vt:lpstr>
      <vt:lpstr>Demand for Reserve Assets continues to rise…</vt:lpstr>
      <vt:lpstr>Underlying Risks</vt:lpstr>
      <vt:lpstr>Trends and composition of GDP</vt:lpstr>
      <vt:lpstr>  Inflation Persistence</vt:lpstr>
      <vt:lpstr>Movement of Indian rupee vis-à-vis US dollar</vt:lpstr>
      <vt:lpstr>Financial openness of India increasing</vt:lpstr>
      <vt:lpstr>India’s Currency Invoicing</vt:lpstr>
      <vt:lpstr>  EMEs account for 49% of global GDP in 2011; India: 5.6 %</vt:lpstr>
      <vt:lpstr>Currency Internationalization</vt:lpstr>
      <vt:lpstr>EMEs’ share in global trade is rising but…</vt:lpstr>
      <vt:lpstr>…..Share of EME currencies in Fx turnover still negligible...</vt:lpstr>
      <vt:lpstr>…US Dollar and Euro continue to dominate in Global Fx Derivatives Market…</vt:lpstr>
      <vt:lpstr>…Rising presence of some EMEs..</vt:lpstr>
      <vt:lpstr>Prerequisites…</vt:lpstr>
      <vt:lpstr>Cost and Benefits of Currency Internationalization</vt:lpstr>
      <vt:lpstr>Key Takeaways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2012-11-27T09:36:17Z</dcterms:created>
  <dcterms:modified xsi:type="dcterms:W3CDTF">2012-12-09T11:45:56Z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TC101671299990</vt:lpwstr>
  </property>
</Properties>
</file>